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72" r:id="rId1"/>
  </p:sldMasterIdLst>
  <p:notesMasterIdLst>
    <p:notesMasterId r:id="rId16"/>
  </p:notesMasterIdLst>
  <p:sldIdLst>
    <p:sldId id="257" r:id="rId2"/>
    <p:sldId id="258" r:id="rId3"/>
    <p:sldId id="259" r:id="rId4"/>
    <p:sldId id="260" r:id="rId5"/>
    <p:sldId id="262" r:id="rId6"/>
    <p:sldId id="261"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306"/>
    <p:restoredTop sz="94674"/>
  </p:normalViewPr>
  <p:slideViewPr>
    <p:cSldViewPr snapToGrid="0" snapToObjects="1">
      <p:cViewPr>
        <p:scale>
          <a:sx n="90" d="100"/>
          <a:sy n="90" d="100"/>
        </p:scale>
        <p:origin x="-2304"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F6586-930A-8F41-93D4-A7E670F3A115}" type="datetimeFigureOut">
              <a:rPr lang="en-US" smtClean="0"/>
              <a:t>6/22/18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65A64-A729-434D-A4D9-DE5EFB422F5D}" type="slidenum">
              <a:rPr lang="en-US" smtClean="0"/>
              <a:t>‹#›</a:t>
            </a:fld>
            <a:endParaRPr lang="en-US"/>
          </a:p>
        </p:txBody>
      </p:sp>
    </p:spTree>
    <p:extLst>
      <p:ext uri="{BB962C8B-B14F-4D97-AF65-F5344CB8AC3E}">
        <p14:creationId xmlns:p14="http://schemas.microsoft.com/office/powerpoint/2010/main" val="176178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freezing, xylem forms ice lattices which pushes out dissolved gases and solutes together, forming bubbles, when the xylem thaws again, that bubble risks cavitation. The bigger the pit, the bigger the risk because of the likelihood that the bubble will have a larger radius</a:t>
            </a:r>
            <a:endParaRPr lang="en-US" dirty="0"/>
          </a:p>
        </p:txBody>
      </p:sp>
      <p:sp>
        <p:nvSpPr>
          <p:cNvPr id="4" name="Slide Number Placeholder 3"/>
          <p:cNvSpPr>
            <a:spLocks noGrp="1"/>
          </p:cNvSpPr>
          <p:nvPr>
            <p:ph type="sldNum" sz="quarter" idx="10"/>
          </p:nvPr>
        </p:nvSpPr>
        <p:spPr/>
        <p:txBody>
          <a:bodyPr/>
          <a:lstStyle/>
          <a:p>
            <a:fld id="{FFAD3C34-53C5-814C-8C00-6E96C5DE8ED2}" type="slidenum">
              <a:rPr lang="en-US" smtClean="0"/>
              <a:t>5</a:t>
            </a:fld>
            <a:endParaRPr lang="en-US"/>
          </a:p>
        </p:txBody>
      </p:sp>
    </p:spTree>
    <p:extLst>
      <p:ext uri="{BB962C8B-B14F-4D97-AF65-F5344CB8AC3E}">
        <p14:creationId xmlns:p14="http://schemas.microsoft.com/office/powerpoint/2010/main" val="98920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D3C34-53C5-814C-8C00-6E96C5DE8ED2}" type="slidenum">
              <a:rPr lang="en-US" smtClean="0"/>
              <a:t>6</a:t>
            </a:fld>
            <a:endParaRPr lang="en-US"/>
          </a:p>
        </p:txBody>
      </p:sp>
    </p:spTree>
    <p:extLst>
      <p:ext uri="{BB962C8B-B14F-4D97-AF65-F5344CB8AC3E}">
        <p14:creationId xmlns:p14="http://schemas.microsoft.com/office/powerpoint/2010/main" val="1812505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88D3FB-299A-DB47-9240-FD11B16CE28F}" type="datetimeFigureOut">
              <a:rPr lang="en-US" smtClean="0"/>
              <a:t>6/22/18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112" name="Shape 112"/>
          <p:cNvSpPr>
            <a:spLocks noGrp="1"/>
          </p:cNvSpPr>
          <p:nvPr>
            <p:ph type="body" sz="quarter" idx="13"/>
          </p:nvPr>
        </p:nvSpPr>
        <p:spPr>
          <a:xfrm>
            <a:off x="1190625" y="2080617"/>
            <a:ext cx="9810750" cy="325987"/>
          </a:xfrm>
          <a:prstGeom prst="rect">
            <a:avLst/>
          </a:prstGeom>
        </p:spPr>
        <p:txBody>
          <a:bodyPr anchor="t">
            <a:spAutoFit/>
          </a:bodyPr>
          <a:lstStyle>
            <a:lvl1pPr marL="0" indent="0" algn="ctr">
              <a:spcBef>
                <a:spcPts val="0"/>
              </a:spcBef>
              <a:buClrTx/>
              <a:buSzTx/>
              <a:buNone/>
              <a:defRPr sz="1687" cap="all" spc="270">
                <a:solidFill>
                  <a:schemeClr val="accent2">
                    <a:satOff val="44164"/>
                    <a:lumOff val="14231"/>
                  </a:schemeClr>
                </a:solidFill>
              </a:defRPr>
            </a:lvl1pPr>
          </a:lstStyle>
          <a:p>
            <a:r>
              <a:t>–Johnny Appleseed</a:t>
            </a:r>
          </a:p>
        </p:txBody>
      </p:sp>
      <p:sp>
        <p:nvSpPr>
          <p:cNvPr id="113" name="Shape 113"/>
          <p:cNvSpPr>
            <a:spLocks noGrp="1"/>
          </p:cNvSpPr>
          <p:nvPr>
            <p:ph type="body" sz="quarter" idx="14"/>
          </p:nvPr>
        </p:nvSpPr>
        <p:spPr>
          <a:xfrm>
            <a:off x="1190625" y="946547"/>
            <a:ext cx="9810750" cy="480131"/>
          </a:xfrm>
          <a:prstGeom prst="rect">
            <a:avLst/>
          </a:prstGeom>
        </p:spPr>
        <p:txBody>
          <a:bodyPr>
            <a:spAutoFit/>
          </a:bodyPr>
          <a:lstStyle>
            <a:lvl1pPr marL="0" indent="0" algn="ctr">
              <a:spcBef>
                <a:spcPts val="0"/>
              </a:spcBef>
              <a:buClrTx/>
              <a:buSzTx/>
              <a:buNone/>
            </a:lvl1pPr>
          </a:lstStyle>
          <a:p>
            <a:r>
              <a:t>“Type a quote here.” </a:t>
            </a:r>
          </a:p>
        </p:txBody>
      </p:sp>
      <p:sp>
        <p:nvSpPr>
          <p:cNvPr id="114" name="Shape 114"/>
          <p:cNvSpPr>
            <a:spLocks noGrp="1"/>
          </p:cNvSpPr>
          <p:nvPr>
            <p:ph type="pic" idx="15"/>
          </p:nvPr>
        </p:nvSpPr>
        <p:spPr>
          <a:xfrm>
            <a:off x="-17859" y="2540496"/>
            <a:ext cx="12192000" cy="4313039"/>
          </a:xfrm>
          <a:prstGeom prst="rect">
            <a:avLst/>
          </a:prstGeom>
        </p:spPr>
        <p:txBody>
          <a:bodyPr lIns="91439" tIns="45719" rIns="91439" bIns="45719" anchor="t">
            <a:noAutofit/>
          </a:bodyPr>
          <a:lstStyle/>
          <a:p>
            <a:pPr lvl="0"/>
            <a:endParaRPr noProof="0">
              <a:sym typeface="Avenir Light"/>
            </a:endParaRPr>
          </a:p>
        </p:txBody>
      </p:sp>
      <p:sp>
        <p:nvSpPr>
          <p:cNvPr id="5" name="Shape 4"/>
          <p:cNvSpPr>
            <a:spLocks noGrp="1"/>
          </p:cNvSpPr>
          <p:nvPr>
            <p:ph type="sldNum" sz="quarter" idx="16"/>
          </p:nvPr>
        </p:nvSpPr>
        <p:spPr>
          <a:ln/>
        </p:spPr>
        <p:txBody>
          <a:bodyPr/>
          <a:lstStyle>
            <a:lvl1pPr>
              <a:defRPr/>
            </a:lvl1pPr>
          </a:lstStyle>
          <a:p>
            <a:fld id="{9D54707A-73F6-CE45-97EB-4FCFB6E242CF}" type="slidenum">
              <a:rPr lang="en-US" altLang="en-US"/>
              <a:pPr/>
              <a:t>‹#›</a:t>
            </a:fld>
            <a:endParaRPr lang="en-US" altLang="en-US"/>
          </a:p>
        </p:txBody>
      </p:sp>
    </p:spTree>
    <p:extLst>
      <p:ext uri="{BB962C8B-B14F-4D97-AF65-F5344CB8AC3E}">
        <p14:creationId xmlns:p14="http://schemas.microsoft.com/office/powerpoint/2010/main" val="8311866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5" name="Shape 75"/>
          <p:cNvSpPr>
            <a:spLocks noGrp="1"/>
          </p:cNvSpPr>
          <p:nvPr>
            <p:ph type="pic" idx="13"/>
          </p:nvPr>
        </p:nvSpPr>
        <p:spPr>
          <a:xfrm>
            <a:off x="6096000" y="0"/>
            <a:ext cx="6096000" cy="6858000"/>
          </a:xfrm>
          <a:prstGeom prst="rect">
            <a:avLst/>
          </a:prstGeom>
        </p:spPr>
        <p:txBody>
          <a:bodyPr lIns="91439" tIns="45719" rIns="91439" bIns="45719" anchor="t">
            <a:noAutofit/>
          </a:bodyPr>
          <a:lstStyle/>
          <a:p>
            <a:pPr lvl="0"/>
            <a:endParaRPr noProof="0">
              <a:sym typeface="Avenir Light"/>
            </a:endParaRPr>
          </a:p>
        </p:txBody>
      </p:sp>
      <p:sp>
        <p:nvSpPr>
          <p:cNvPr id="76" name="Shape 76"/>
          <p:cNvSpPr>
            <a:spLocks noGrp="1"/>
          </p:cNvSpPr>
          <p:nvPr>
            <p:ph type="title"/>
          </p:nvPr>
        </p:nvSpPr>
        <p:spPr>
          <a:xfrm>
            <a:off x="619125" y="428625"/>
            <a:ext cx="4762500" cy="1303734"/>
          </a:xfrm>
          <a:prstGeom prst="rect">
            <a:avLst/>
          </a:prstGeom>
        </p:spPr>
        <p:txBody>
          <a:bodyPr/>
          <a:lstStyle/>
          <a:p>
            <a:r>
              <a:t>Title Text</a:t>
            </a:r>
          </a:p>
        </p:txBody>
      </p:sp>
      <p:sp>
        <p:nvSpPr>
          <p:cNvPr id="77" name="Shape 77"/>
          <p:cNvSpPr>
            <a:spLocks noGrp="1"/>
          </p:cNvSpPr>
          <p:nvPr>
            <p:ph type="body" sz="half" idx="1"/>
          </p:nvPr>
        </p:nvSpPr>
        <p:spPr>
          <a:xfrm>
            <a:off x="619125" y="1982391"/>
            <a:ext cx="4762500" cy="4259461"/>
          </a:xfrm>
          <a:prstGeom prst="rect">
            <a:avLst/>
          </a:prstGeom>
        </p:spPr>
        <p:txBody>
          <a:bodyPr/>
          <a:lstStyle>
            <a:lvl1pPr marL="276810" indent="-276810">
              <a:spcBef>
                <a:spcPts val="2250"/>
              </a:spcBef>
              <a:defRPr sz="2109"/>
            </a:lvl1pPr>
            <a:lvl2pPr marL="553621" indent="-276810">
              <a:spcBef>
                <a:spcPts val="2250"/>
              </a:spcBef>
              <a:defRPr sz="2109"/>
            </a:lvl2pPr>
            <a:lvl3pPr marL="830431" indent="-276810">
              <a:spcBef>
                <a:spcPts val="2250"/>
              </a:spcBef>
              <a:defRPr sz="2109"/>
            </a:lvl3pPr>
            <a:lvl4pPr marL="1107242" indent="-276810">
              <a:spcBef>
                <a:spcPts val="2250"/>
              </a:spcBef>
              <a:defRPr sz="2109"/>
            </a:lvl4pPr>
            <a:lvl5pPr marL="1384052" indent="-276810">
              <a:spcBef>
                <a:spcPts val="2250"/>
              </a:spcBef>
              <a:defRPr sz="2109"/>
            </a:lvl5pPr>
          </a:lstStyle>
          <a:p>
            <a:r>
              <a:t>Body Level One</a:t>
            </a:r>
          </a:p>
          <a:p>
            <a:pPr lvl="1"/>
            <a:r>
              <a:t>Body Level Two</a:t>
            </a:r>
          </a:p>
          <a:p>
            <a:pPr lvl="2"/>
            <a:r>
              <a:t>Body Level Three</a:t>
            </a:r>
          </a:p>
          <a:p>
            <a:pPr lvl="3"/>
            <a:r>
              <a:t>Body Level Four</a:t>
            </a:r>
          </a:p>
          <a:p>
            <a:pPr lvl="4"/>
            <a:r>
              <a:t>Body Level Five</a:t>
            </a:r>
          </a:p>
        </p:txBody>
      </p:sp>
      <p:sp>
        <p:nvSpPr>
          <p:cNvPr id="5" name="Shape 4"/>
          <p:cNvSpPr>
            <a:spLocks noGrp="1"/>
          </p:cNvSpPr>
          <p:nvPr>
            <p:ph type="sldNum" sz="quarter" idx="14"/>
          </p:nvPr>
        </p:nvSpPr>
        <p:spPr>
          <a:ln/>
        </p:spPr>
        <p:txBody>
          <a:bodyPr/>
          <a:lstStyle>
            <a:lvl1pPr>
              <a:defRPr/>
            </a:lvl1pPr>
          </a:lstStyle>
          <a:p>
            <a:fld id="{1FED9ED0-9BEF-024D-BB6B-229CF8EBAD8C}" type="slidenum">
              <a:rPr lang="en-US" altLang="en-US"/>
              <a:pPr/>
              <a:t>‹#›</a:t>
            </a:fld>
            <a:endParaRPr lang="en-US" altLang="en-US"/>
          </a:p>
        </p:txBody>
      </p:sp>
    </p:spTree>
    <p:extLst>
      <p:ext uri="{BB962C8B-B14F-4D97-AF65-F5344CB8AC3E}">
        <p14:creationId xmlns:p14="http://schemas.microsoft.com/office/powerpoint/2010/main" val="37357509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0" name="Image"/>
          <p:cNvSpPr>
            <a:spLocks noGrp="1"/>
          </p:cNvSpPr>
          <p:nvPr>
            <p:ph type="pic" sz="quarter" idx="13"/>
          </p:nvPr>
        </p:nvSpPr>
        <p:spPr>
          <a:xfrm>
            <a:off x="8643937" y="3250406"/>
            <a:ext cx="3071813" cy="2714625"/>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8643937" y="357187"/>
            <a:ext cx="3071813" cy="2669977"/>
          </a:xfrm>
          <a:prstGeom prst="rect">
            <a:avLst/>
          </a:prstGeom>
        </p:spPr>
        <p:txBody>
          <a:bodyPr lIns="91439" tIns="45719" rIns="91439" bIns="45719">
            <a:noAutofit/>
          </a:bodyPr>
          <a:lstStyle/>
          <a:p>
            <a:endParaRPr/>
          </a:p>
        </p:txBody>
      </p:sp>
      <p:sp>
        <p:nvSpPr>
          <p:cNvPr id="92" name="Image"/>
          <p:cNvSpPr>
            <a:spLocks noGrp="1"/>
          </p:cNvSpPr>
          <p:nvPr>
            <p:ph type="pic" idx="15"/>
          </p:nvPr>
        </p:nvSpPr>
        <p:spPr>
          <a:xfrm>
            <a:off x="488156" y="357187"/>
            <a:ext cx="7846219" cy="5607844"/>
          </a:xfrm>
          <a:prstGeom prst="rect">
            <a:avLst/>
          </a:prstGeom>
        </p:spPr>
        <p:txBody>
          <a:bodyPr lIns="91439" tIns="45719" rIns="91439" bIns="45719">
            <a:noAutofit/>
          </a:bodyPr>
          <a:lstStyle/>
          <a:p>
            <a:endParaRPr/>
          </a:p>
        </p:txBody>
      </p:sp>
      <p:sp>
        <p:nvSpPr>
          <p:cNvPr id="93" name="Body Level One…"/>
          <p:cNvSpPr>
            <a:spLocks noGrp="1"/>
          </p:cNvSpPr>
          <p:nvPr>
            <p:ph type="body" sz="quarter" idx="1"/>
          </p:nvPr>
        </p:nvSpPr>
        <p:spPr>
          <a:xfrm>
            <a:off x="488156" y="6090047"/>
            <a:ext cx="7846219" cy="660797"/>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160729">
              <a:spcBef>
                <a:spcPts val="0"/>
              </a:spcBef>
              <a:buSzTx/>
              <a:buFontTx/>
              <a:buNone/>
              <a:defRPr sz="1828">
                <a:latin typeface="Helvetica Neue"/>
                <a:ea typeface="Helvetica Neue"/>
                <a:cs typeface="Helvetica Neue"/>
                <a:sym typeface="Helvetica Neue"/>
              </a:defRPr>
            </a:lvl2pPr>
            <a:lvl3pPr marL="0" indent="321457">
              <a:spcBef>
                <a:spcPts val="0"/>
              </a:spcBef>
              <a:buSzTx/>
              <a:buFontTx/>
              <a:buNone/>
              <a:defRPr sz="1828">
                <a:latin typeface="Helvetica Neue"/>
                <a:ea typeface="Helvetica Neue"/>
                <a:cs typeface="Helvetica Neue"/>
                <a:sym typeface="Helvetica Neue"/>
              </a:defRPr>
            </a:lvl3pPr>
            <a:lvl4pPr marL="0" indent="482186">
              <a:spcBef>
                <a:spcPts val="0"/>
              </a:spcBef>
              <a:buSzTx/>
              <a:buFontTx/>
              <a:buNone/>
              <a:defRPr sz="1828">
                <a:latin typeface="Helvetica Neue"/>
                <a:ea typeface="Helvetica Neue"/>
                <a:cs typeface="Helvetica Neue"/>
                <a:sym typeface="Helvetica Neue"/>
              </a:defRPr>
            </a:lvl4pPr>
            <a:lvl5pPr marL="0" indent="642915">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07318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88D3FB-299A-DB47-9240-FD11B16CE28F}" type="datetimeFigureOut">
              <a:rPr lang="en-US" smtClean="0"/>
              <a:t>6/22/18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88D3FB-299A-DB47-9240-FD11B16CE28F}" type="datetimeFigureOut">
              <a:rPr lang="en-US" smtClean="0"/>
              <a:t>6/22/18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88D3FB-299A-DB47-9240-FD11B16CE28F}" type="datetimeFigureOut">
              <a:rPr lang="en-US" smtClean="0"/>
              <a:t>6/22/18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88D3FB-299A-DB47-9240-FD11B16CE28F}" type="datetimeFigureOut">
              <a:rPr lang="en-US" smtClean="0"/>
              <a:t>6/22/18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8D3FB-299A-DB47-9240-FD11B16CE28F}" type="datetimeFigureOut">
              <a:rPr lang="en-US" smtClean="0"/>
              <a:t>6/22/18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8D3FB-299A-DB47-9240-FD11B16CE28F}" type="datetimeFigureOut">
              <a:rPr lang="en-US" smtClean="0"/>
              <a:t>6/22/18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8D3FB-299A-DB47-9240-FD11B16CE28F}" type="datetimeFigureOut">
              <a:rPr lang="en-US" smtClean="0"/>
              <a:t>6/22/18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8D3FB-299A-DB47-9240-FD11B16CE28F}" type="datetimeFigureOut">
              <a:rPr lang="en-US" smtClean="0"/>
              <a:t>6/22/18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A9669E-0D5E-8E4F-9054-AB970799CBD2}" type="slidenum">
              <a:rPr lang="en-US" smtClean="0"/>
              <a:t>‹#›</a:t>
            </a:fld>
            <a:endParaRPr lang="en-US"/>
          </a:p>
        </p:txBody>
      </p:sp>
    </p:spTree>
    <p:extLst>
      <p:ext uri="{BB962C8B-B14F-4D97-AF65-F5344CB8AC3E}">
        <p14:creationId xmlns:p14="http://schemas.microsoft.com/office/powerpoint/2010/main" val="53969732"/>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g"/><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jpg"/><Relationship Id="rId8" Type="http://schemas.openxmlformats.org/officeDocument/2006/relationships/image" Target="../media/image28.jpg"/><Relationship Id="rId9" Type="http://schemas.openxmlformats.org/officeDocument/2006/relationships/image" Target="../media/image29.jpg"/><Relationship Id="rId1" Type="http://schemas.openxmlformats.org/officeDocument/2006/relationships/slideLayout" Target="../slideLayouts/slideLayout7.xml"/><Relationship Id="rId2"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jpeg"/><Relationship Id="rId5" Type="http://schemas.openxmlformats.org/officeDocument/2006/relationships/image" Target="../media/image11.jpg"/><Relationship Id="rId6" Type="http://schemas.openxmlformats.org/officeDocument/2006/relationships/image" Target="../media/image12.jp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7.emf"/><Relationship Id="rId5" Type="http://schemas.openxmlformats.org/officeDocument/2006/relationships/image" Target="../media/image18.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9000" b="-9000"/>
          </a:stretch>
        </a:blipFill>
        <a:effectLst/>
      </p:bgPr>
    </p:bg>
    <p:spTree>
      <p:nvGrpSpPr>
        <p:cNvPr id="1" name=""/>
        <p:cNvGrpSpPr/>
        <p:nvPr/>
      </p:nvGrpSpPr>
      <p:grpSpPr>
        <a:xfrm>
          <a:off x="0" y="0"/>
          <a:ext cx="0" cy="0"/>
          <a:chOff x="0" y="0"/>
          <a:chExt cx="0" cy="0"/>
        </a:xfrm>
      </p:grpSpPr>
      <p:pic>
        <p:nvPicPr>
          <p:cNvPr id="140" name="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820" y="216545"/>
            <a:ext cx="1399729" cy="598289"/>
          </a:xfrm>
          <a:prstGeom prst="rect">
            <a:avLst/>
          </a:prstGeom>
          <a:noFill/>
          <a:ln>
            <a:noFill/>
          </a:ln>
          <a:effectLst>
            <a:outerShdw blurRad="50800" dist="25400" dir="3599997" rotWithShape="0">
              <a:srgbClr val="000000">
                <a:alpha val="7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3076" name="past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3508" y="225474"/>
            <a:ext cx="1867421" cy="580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3077" name="past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97099" y="225474"/>
            <a:ext cx="1376288" cy="580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143" name="pasted-image.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05403" y="261193"/>
            <a:ext cx="1376288" cy="508992"/>
          </a:xfrm>
          <a:prstGeom prst="rect">
            <a:avLst/>
          </a:prstGeom>
          <a:noFill/>
          <a:ln>
            <a:noFill/>
          </a:ln>
          <a:effectLst>
            <a:outerShdw blurRad="50800" dist="25400" dir="3599997" rotWithShape="0">
              <a:srgbClr val="000000">
                <a:alpha val="7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3079" name="Shape 144"/>
          <p:cNvSpPr>
            <a:spLocks noChangeArrowheads="1"/>
          </p:cNvSpPr>
          <p:nvPr/>
        </p:nvSpPr>
        <p:spPr bwMode="auto">
          <a:xfrm>
            <a:off x="5355776" y="5441861"/>
            <a:ext cx="6135848" cy="461601"/>
          </a:xfrm>
          <a:prstGeom prst="rect">
            <a:avLst/>
          </a:prstGeom>
          <a:noFill/>
          <a:ln>
            <a:noFill/>
          </a:ln>
          <a:extLst>
            <a:ext uri="{C572A759-6A51-4108-AA02-DFA0A04FC94B}">
              <ma14:wrappingTextBox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none" lIns="35719" tIns="35719" rIns="35719" bIns="35719" anchor="ctr">
            <a:spAutoFit/>
          </a:bodyPr>
          <a:lstStyle/>
          <a:p>
            <a:pPr algn="ctr" eaLnBrk="1"/>
            <a:r>
              <a:rPr lang="en-US" altLang="en-US" sz="2531">
                <a:latin typeface="Arial" charset="0"/>
                <a:sym typeface="Arial" charset="0"/>
              </a:rPr>
              <a:t>Temporal Ecology Lab, Harvard University</a:t>
            </a:r>
          </a:p>
        </p:txBody>
      </p:sp>
      <p:sp>
        <p:nvSpPr>
          <p:cNvPr id="3080" name="Shape 145"/>
          <p:cNvSpPr>
            <a:spLocks noChangeArrowheads="1"/>
          </p:cNvSpPr>
          <p:nvPr/>
        </p:nvSpPr>
        <p:spPr bwMode="auto">
          <a:xfrm>
            <a:off x="7885243" y="5903462"/>
            <a:ext cx="3426132" cy="818687"/>
          </a:xfrm>
          <a:prstGeom prst="rect">
            <a:avLst/>
          </a:prstGeom>
          <a:noFill/>
          <a:ln>
            <a:noFill/>
          </a:ln>
          <a:extLst>
            <a:ext uri="{C572A759-6A51-4108-AA02-DFA0A04FC94B}">
              <ma14:wrappingTextBox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none" lIns="35719" tIns="35719" rIns="35719" bIns="35719" anchor="ctr">
            <a:spAutoFit/>
          </a:bodyPr>
          <a:lstStyle/>
          <a:p>
            <a:pPr algn="r" eaLnBrk="1"/>
            <a:r>
              <a:rPr lang="en-US" altLang="en-US" sz="1617" dirty="0">
                <a:solidFill>
                  <a:srgbClr val="800E02"/>
                </a:solidFill>
              </a:rPr>
              <a:t>Cat Chamberlain, Graduate Student</a:t>
            </a:r>
          </a:p>
          <a:p>
            <a:pPr algn="r" eaLnBrk="1"/>
            <a:r>
              <a:rPr lang="en-US" altLang="en-US" sz="1617" dirty="0">
                <a:solidFill>
                  <a:srgbClr val="800E02"/>
                </a:solidFill>
              </a:rPr>
              <a:t>Suzanne </a:t>
            </a:r>
            <a:r>
              <a:rPr lang="en-US" altLang="en-US" sz="1617" dirty="0" err="1">
                <a:solidFill>
                  <a:srgbClr val="800E02"/>
                </a:solidFill>
              </a:rPr>
              <a:t>Mrozak</a:t>
            </a:r>
            <a:r>
              <a:rPr lang="en-US" altLang="en-US" sz="1617" dirty="0">
                <a:solidFill>
                  <a:srgbClr val="800E02"/>
                </a:solidFill>
              </a:rPr>
              <a:t>, Volunteer Coordinator</a:t>
            </a:r>
          </a:p>
          <a:p>
            <a:pPr algn="r" eaLnBrk="1"/>
            <a:r>
              <a:rPr lang="en-US" altLang="en-US" sz="1617" dirty="0">
                <a:solidFill>
                  <a:srgbClr val="800E02"/>
                </a:solidFill>
              </a:rPr>
              <a:t>Danny </a:t>
            </a:r>
            <a:r>
              <a:rPr lang="en-US" altLang="en-US" sz="1617" dirty="0" err="1">
                <a:solidFill>
                  <a:srgbClr val="800E02"/>
                </a:solidFill>
              </a:rPr>
              <a:t>Schissler</a:t>
            </a:r>
            <a:r>
              <a:rPr lang="en-US" altLang="en-US" sz="1617" dirty="0">
                <a:solidFill>
                  <a:srgbClr val="800E02"/>
                </a:solidFill>
              </a:rPr>
              <a:t>, Intern</a:t>
            </a:r>
          </a:p>
        </p:txBody>
      </p:sp>
      <p:sp>
        <p:nvSpPr>
          <p:cNvPr id="3" name="TextBox 2"/>
          <p:cNvSpPr txBox="1"/>
          <p:nvPr/>
        </p:nvSpPr>
        <p:spPr>
          <a:xfrm>
            <a:off x="3544559" y="2961530"/>
            <a:ext cx="5102884" cy="786306"/>
          </a:xfrm>
          <a:prstGeom prst="rect">
            <a:avLst/>
          </a:prstGeom>
          <a:solidFill>
            <a:srgbClr val="547A2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3375" dirty="0">
                <a:solidFill>
                  <a:srgbClr val="FFFFFF"/>
                </a:solidFill>
                <a:latin typeface="Papyrus" charset="0"/>
                <a:ea typeface="Papyrus" charset="0"/>
                <a:cs typeface="Papyrus" charset="0"/>
                <a:sym typeface="Avenir Light"/>
              </a:rPr>
              <a:t>Tree Spotters 2018 BBQ</a:t>
            </a:r>
          </a:p>
          <a:p>
            <a:pPr algn="ctr" defTabSz="410751" hangingPunct="0"/>
            <a:r>
              <a:rPr lang="en-US" sz="1266" dirty="0">
                <a:latin typeface="Papyrus" charset="0"/>
                <a:ea typeface="Papyrus" charset="0"/>
                <a:cs typeface="Papyrus" charset="0"/>
                <a:sym typeface="Avenir Light"/>
              </a:rPr>
              <a:t>Arnold Arboretum</a:t>
            </a:r>
            <a:endParaRPr lang="en-US" sz="2812" dirty="0">
              <a:solidFill>
                <a:srgbClr val="FFFFFF"/>
              </a:solidFill>
              <a:latin typeface="Papyrus" charset="0"/>
              <a:ea typeface="Papyrus" charset="0"/>
              <a:cs typeface="Papyrus" charset="0"/>
              <a:sym typeface="Avenir Light"/>
            </a:endParaRPr>
          </a:p>
        </p:txBody>
      </p:sp>
    </p:spTree>
    <p:extLst>
      <p:ext uri="{BB962C8B-B14F-4D97-AF65-F5344CB8AC3E}">
        <p14:creationId xmlns:p14="http://schemas.microsoft.com/office/powerpoint/2010/main" val="469034479"/>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276" r="31536"/>
          <a:stretch/>
        </p:blipFill>
        <p:spPr>
          <a:xfrm rot="5400000">
            <a:off x="2667000" y="-2667000"/>
            <a:ext cx="6858000" cy="12192000"/>
          </a:xfrm>
          <a:prstGeom prst="rect">
            <a:avLst/>
          </a:prstGeom>
        </p:spPr>
      </p:pic>
      <p:sp>
        <p:nvSpPr>
          <p:cNvPr id="8" name="Freeform 5">
            <a:extLst>
              <a:ext uri="{FF2B5EF4-FFF2-40B4-BE49-F238E27FC236}">
                <a16:creationId xmlns:a16="http://schemas.microsoft.com/office/drawing/2014/main" xmlns=""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0" name="Straight Connector 9">
            <a:extLst>
              <a:ext uri="{FF2B5EF4-FFF2-40B4-BE49-F238E27FC236}">
                <a16:creationId xmlns:a16="http://schemas.microsoft.com/office/drawing/2014/main" xmlns=""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a:latin typeface="+mj-lt"/>
                <a:ea typeface="+mj-ea"/>
                <a:cs typeface="+mj-cs"/>
              </a:rPr>
              <a:t>MICROCLIMATES: What are they and why do we care?</a:t>
            </a:r>
          </a:p>
        </p:txBody>
      </p:sp>
    </p:spTree>
    <p:extLst>
      <p:ext uri="{BB962C8B-B14F-4D97-AF65-F5344CB8AC3E}">
        <p14:creationId xmlns:p14="http://schemas.microsoft.com/office/powerpoint/2010/main" val="2261609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214313" y="342900"/>
            <a:ext cx="6612195" cy="769441"/>
          </a:xfrm>
          <a:prstGeom prst="rect">
            <a:avLst/>
          </a:prstGeom>
          <a:noFill/>
        </p:spPr>
        <p:txBody>
          <a:bodyPr wrap="none" rtlCol="0">
            <a:spAutoFit/>
          </a:bodyPr>
          <a:lstStyle/>
          <a:p>
            <a:r>
              <a:rPr lang="en-US" sz="4400" smtClean="0"/>
              <a:t>HOW WILL WE STUDY THIS?</a:t>
            </a:r>
            <a:endParaRPr lang="en-US" sz="4400"/>
          </a:p>
        </p:txBody>
      </p:sp>
      <p:sp>
        <p:nvSpPr>
          <p:cNvPr id="3" name="TextBox 2"/>
          <p:cNvSpPr txBox="1"/>
          <p:nvPr/>
        </p:nvSpPr>
        <p:spPr>
          <a:xfrm>
            <a:off x="1653937" y="1728788"/>
            <a:ext cx="1866473" cy="369332"/>
          </a:xfrm>
          <a:prstGeom prst="rect">
            <a:avLst/>
          </a:prstGeom>
          <a:noFill/>
        </p:spPr>
        <p:txBody>
          <a:bodyPr wrap="none" rtlCol="0">
            <a:spAutoFit/>
          </a:bodyPr>
          <a:lstStyle/>
          <a:p>
            <a:r>
              <a:rPr lang="en-US" dirty="0" smtClean="0"/>
              <a:t>HARVARD FOREST</a:t>
            </a:r>
            <a:endParaRPr lang="en-US" dirty="0"/>
          </a:p>
        </p:txBody>
      </p:sp>
      <p:sp>
        <p:nvSpPr>
          <p:cNvPr id="4" name="TextBox 3"/>
          <p:cNvSpPr txBox="1"/>
          <p:nvPr/>
        </p:nvSpPr>
        <p:spPr>
          <a:xfrm>
            <a:off x="7672387" y="1728788"/>
            <a:ext cx="1467068" cy="369332"/>
          </a:xfrm>
          <a:prstGeom prst="rect">
            <a:avLst/>
          </a:prstGeom>
          <a:noFill/>
        </p:spPr>
        <p:txBody>
          <a:bodyPr wrap="none" rtlCol="0">
            <a:spAutoFit/>
          </a:bodyPr>
          <a:lstStyle/>
          <a:p>
            <a:r>
              <a:rPr lang="en-US" smtClean="0"/>
              <a:t>ARBORETUM </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946" y="2368550"/>
            <a:ext cx="5593949" cy="373221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26800" y="2663213"/>
            <a:ext cx="4520745" cy="3390559"/>
          </a:xfrm>
          <a:prstGeom prst="rect">
            <a:avLst/>
          </a:prstGeom>
        </p:spPr>
      </p:pic>
    </p:spTree>
    <p:extLst>
      <p:ext uri="{BB962C8B-B14F-4D97-AF65-F5344CB8AC3E}">
        <p14:creationId xmlns:p14="http://schemas.microsoft.com/office/powerpoint/2010/main" val="1044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628650" y="357188"/>
            <a:ext cx="7388241" cy="769441"/>
          </a:xfrm>
          <a:prstGeom prst="rect">
            <a:avLst/>
          </a:prstGeom>
          <a:noFill/>
        </p:spPr>
        <p:txBody>
          <a:bodyPr wrap="none" rtlCol="0">
            <a:spAutoFit/>
          </a:bodyPr>
          <a:lstStyle/>
          <a:p>
            <a:r>
              <a:rPr lang="en-US" sz="4400" dirty="0" smtClean="0"/>
              <a:t>NEW SPECIES &amp; A NEW ROUTE!</a:t>
            </a:r>
            <a:endParaRPr lang="en-US" sz="4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637" y="1376363"/>
            <a:ext cx="2286000" cy="304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37" y="1919288"/>
            <a:ext cx="3048000" cy="20193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987" y="1919288"/>
            <a:ext cx="3048000" cy="20193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6987" y="1919288"/>
            <a:ext cx="3048000" cy="20193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8770" y="4424363"/>
            <a:ext cx="3048000" cy="20193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8770" y="4424363"/>
            <a:ext cx="3048000" cy="20193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6300" y="3648075"/>
            <a:ext cx="2286000" cy="30480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15300" y="4424363"/>
            <a:ext cx="3048000" cy="2019300"/>
          </a:xfrm>
          <a:prstGeom prst="rect">
            <a:avLst/>
          </a:prstGeom>
        </p:spPr>
      </p:pic>
    </p:spTree>
    <p:extLst>
      <p:ext uri="{BB962C8B-B14F-4D97-AF65-F5344CB8AC3E}">
        <p14:creationId xmlns:p14="http://schemas.microsoft.com/office/powerpoint/2010/main" val="100358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1000"/>
                                        <p:tgtEl>
                                          <p:spTgt spid="3"/>
                                        </p:tgtEl>
                                      </p:cBhvr>
                                    </p:animEffect>
                                    <p:set>
                                      <p:cBhvr>
                                        <p:cTn id="13" dur="1" fill="hold">
                                          <p:stCondLst>
                                            <p:cond delay="999"/>
                                          </p:stCondLst>
                                        </p:cTn>
                                        <p:tgtEl>
                                          <p:spTgt spid="3"/>
                                        </p:tgtEl>
                                        <p:attrNameLst>
                                          <p:attrName>style.visibility</p:attrName>
                                        </p:attrNameLst>
                                      </p:cBhvr>
                                      <p:to>
                                        <p:strVal val="hidden"/>
                                      </p:to>
                                    </p:set>
                                  </p:childTnLst>
                                </p:cTn>
                              </p:par>
                              <p:par>
                                <p:cTn id="14" presetID="2" presetClass="entr" presetSubtype="8" fill="hold" nodeType="withEffect">
                                  <p:stCondLst>
                                    <p:cond delay="100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0-#ppt_w/2"/>
                                          </p:val>
                                        </p:tav>
                                        <p:tav tm="100000">
                                          <p:val>
                                            <p:strVal val="#ppt_x"/>
                                          </p:val>
                                        </p:tav>
                                      </p:tavLst>
                                    </p:anim>
                                    <p:anim calcmode="lin" valueType="num">
                                      <p:cBhvr additive="base">
                                        <p:cTn id="17"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3"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fill="hold"/>
                                        <p:tgtEl>
                                          <p:spTgt spid="5"/>
                                        </p:tgtEl>
                                        <p:attrNameLst>
                                          <p:attrName>ppt_x</p:attrName>
                                        </p:attrNameLst>
                                      </p:cBhvr>
                                      <p:tavLst>
                                        <p:tav tm="0">
                                          <p:val>
                                            <p:strVal val="1+#ppt_w/2"/>
                                          </p:val>
                                        </p:tav>
                                        <p:tav tm="100000">
                                          <p:val>
                                            <p:strVal val="#ppt_x"/>
                                          </p:val>
                                        </p:tav>
                                      </p:tavLst>
                                    </p:anim>
                                    <p:anim calcmode="lin" valueType="num">
                                      <p:cBhvr additive="base">
                                        <p:cTn id="23"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1000"/>
                                        <p:tgtEl>
                                          <p:spTgt spid="5"/>
                                        </p:tgtEl>
                                      </p:cBhvr>
                                    </p:animEffect>
                                    <p:set>
                                      <p:cBhvr>
                                        <p:cTn id="28" dur="1" fill="hold">
                                          <p:stCondLst>
                                            <p:cond delay="999"/>
                                          </p:stCondLst>
                                        </p:cTn>
                                        <p:tgtEl>
                                          <p:spTgt spid="5"/>
                                        </p:tgtEl>
                                        <p:attrNameLst>
                                          <p:attrName>style.visibility</p:attrName>
                                        </p:attrNameLst>
                                      </p:cBhvr>
                                      <p:to>
                                        <p:strVal val="hidden"/>
                                      </p:to>
                                    </p:set>
                                  </p:childTnLst>
                                </p:cTn>
                              </p:par>
                              <p:par>
                                <p:cTn id="29" presetID="2" presetClass="entr" presetSubtype="3" fill="hold" nodeType="withEffect">
                                  <p:stCondLst>
                                    <p:cond delay="10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1+#ppt_w/2"/>
                                          </p:val>
                                        </p:tav>
                                        <p:tav tm="100000">
                                          <p:val>
                                            <p:strVal val="#ppt_x"/>
                                          </p:val>
                                        </p:tav>
                                      </p:tavLst>
                                    </p:anim>
                                    <p:anim calcmode="lin" valueType="num">
                                      <p:cBhvr additive="base">
                                        <p:cTn id="3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2"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0-#ppt_w/2"/>
                                          </p:val>
                                        </p:tav>
                                        <p:tav tm="100000">
                                          <p:val>
                                            <p:strVal val="#ppt_x"/>
                                          </p:val>
                                        </p:tav>
                                      </p:tavLst>
                                    </p:anim>
                                    <p:anim calcmode="lin" valueType="num">
                                      <p:cBhvr additive="base">
                                        <p:cTn id="3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xit" presetSubtype="0" fill="hold" nodeType="clickEffect">
                                  <p:stCondLst>
                                    <p:cond delay="0"/>
                                  </p:stCondLst>
                                  <p:childTnLst>
                                    <p:animEffect transition="out" filter="dissolve">
                                      <p:cBhvr>
                                        <p:cTn id="42" dur="1000"/>
                                        <p:tgtEl>
                                          <p:spTgt spid="7"/>
                                        </p:tgtEl>
                                      </p:cBhvr>
                                    </p:animEffect>
                                    <p:set>
                                      <p:cBhvr>
                                        <p:cTn id="43" dur="1" fill="hold">
                                          <p:stCondLst>
                                            <p:cond delay="999"/>
                                          </p:stCondLst>
                                        </p:cTn>
                                        <p:tgtEl>
                                          <p:spTgt spid="7"/>
                                        </p:tgtEl>
                                        <p:attrNameLst>
                                          <p:attrName>style.visibility</p:attrName>
                                        </p:attrNameLst>
                                      </p:cBhvr>
                                      <p:to>
                                        <p:strVal val="hidden"/>
                                      </p:to>
                                    </p:set>
                                  </p:childTnLst>
                                </p:cTn>
                              </p:par>
                              <p:par>
                                <p:cTn id="44" presetID="2" presetClass="entr" presetSubtype="12" fill="hold" nodeType="withEffect">
                                  <p:stCondLst>
                                    <p:cond delay="50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1000" fill="hold"/>
                                        <p:tgtEl>
                                          <p:spTgt spid="8"/>
                                        </p:tgtEl>
                                        <p:attrNameLst>
                                          <p:attrName>ppt_x</p:attrName>
                                        </p:attrNameLst>
                                      </p:cBhvr>
                                      <p:tavLst>
                                        <p:tav tm="0">
                                          <p:val>
                                            <p:strVal val="0-#ppt_w/2"/>
                                          </p:val>
                                        </p:tav>
                                        <p:tav tm="100000">
                                          <p:val>
                                            <p:strVal val="#ppt_x"/>
                                          </p:val>
                                        </p:tav>
                                      </p:tavLst>
                                    </p:anim>
                                    <p:anim calcmode="lin" valueType="num">
                                      <p:cBhvr additive="base">
                                        <p:cTn id="47"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6"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1000" fill="hold"/>
                                        <p:tgtEl>
                                          <p:spTgt spid="9"/>
                                        </p:tgtEl>
                                        <p:attrNameLst>
                                          <p:attrName>ppt_x</p:attrName>
                                        </p:attrNameLst>
                                      </p:cBhvr>
                                      <p:tavLst>
                                        <p:tav tm="0">
                                          <p:val>
                                            <p:strVal val="1+#ppt_w/2"/>
                                          </p:val>
                                        </p:tav>
                                        <p:tav tm="100000">
                                          <p:val>
                                            <p:strVal val="#ppt_x"/>
                                          </p:val>
                                        </p:tav>
                                      </p:tavLst>
                                    </p:anim>
                                    <p:anim calcmode="lin" valueType="num">
                                      <p:cBhvr additive="base">
                                        <p:cTn id="53"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nodeType="clickEffect">
                                  <p:stCondLst>
                                    <p:cond delay="0"/>
                                  </p:stCondLst>
                                  <p:childTnLst>
                                    <p:animEffect transition="out" filter="dissolve">
                                      <p:cBhvr>
                                        <p:cTn id="57" dur="1000"/>
                                        <p:tgtEl>
                                          <p:spTgt spid="9"/>
                                        </p:tgtEl>
                                      </p:cBhvr>
                                    </p:animEffect>
                                    <p:set>
                                      <p:cBhvr>
                                        <p:cTn id="58" dur="1" fill="hold">
                                          <p:stCondLst>
                                            <p:cond delay="999"/>
                                          </p:stCondLst>
                                        </p:cTn>
                                        <p:tgtEl>
                                          <p:spTgt spid="9"/>
                                        </p:tgtEl>
                                        <p:attrNameLst>
                                          <p:attrName>style.visibility</p:attrName>
                                        </p:attrNameLst>
                                      </p:cBhvr>
                                      <p:to>
                                        <p:strVal val="hidden"/>
                                      </p:to>
                                    </p:set>
                                  </p:childTnLst>
                                </p:cTn>
                              </p:par>
                              <p:par>
                                <p:cTn id="59" presetID="2" presetClass="entr" presetSubtype="6" fill="hold" nodeType="withEffect">
                                  <p:stCondLst>
                                    <p:cond delay="100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1000" fill="hold"/>
                                        <p:tgtEl>
                                          <p:spTgt spid="10"/>
                                        </p:tgtEl>
                                        <p:attrNameLst>
                                          <p:attrName>ppt_x</p:attrName>
                                        </p:attrNameLst>
                                      </p:cBhvr>
                                      <p:tavLst>
                                        <p:tav tm="0">
                                          <p:val>
                                            <p:strVal val="1+#ppt_w/2"/>
                                          </p:val>
                                        </p:tav>
                                        <p:tav tm="100000">
                                          <p:val>
                                            <p:strVal val="#ppt_x"/>
                                          </p:val>
                                        </p:tav>
                                      </p:tavLst>
                                    </p:anim>
                                    <p:anim calcmode="lin" valueType="num">
                                      <p:cBhvr additive="base">
                                        <p:cTn id="6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8190" b="754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xmlns="" id="{37C89E4B-3C9F-44B9-8B86-D9E3D112D8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xmlns="" id="{AA2EAA10-076F-46BD-8F0F-B9A2FB77A8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D891E407-403B-4764-86C9-33A56D3BCA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WHAT DO YOU WANT TO KNOW?</a:t>
            </a:r>
          </a:p>
        </p:txBody>
      </p:sp>
    </p:spTree>
    <p:extLst>
      <p:ext uri="{BB962C8B-B14F-4D97-AF65-F5344CB8AC3E}">
        <p14:creationId xmlns:p14="http://schemas.microsoft.com/office/powerpoint/2010/main" val="2983462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830" b="11900"/>
          <a:stretch/>
        </p:blipFill>
        <p:spPr>
          <a:xfrm>
            <a:off x="20" y="10"/>
            <a:ext cx="12191980" cy="6857990"/>
          </a:xfrm>
          <a:prstGeom prst="rect">
            <a:avLst/>
          </a:prstGeom>
        </p:spPr>
      </p:pic>
      <p:sp>
        <p:nvSpPr>
          <p:cNvPr id="8" name="Freeform 5">
            <a:extLst>
              <a:ext uri="{FF2B5EF4-FFF2-40B4-BE49-F238E27FC236}">
                <a16:creationId xmlns:a16="http://schemas.microsoft.com/office/drawing/2014/main" xmlns=""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0" name="Straight Connector 9">
            <a:extLst>
              <a:ext uri="{FF2B5EF4-FFF2-40B4-BE49-F238E27FC236}">
                <a16:creationId xmlns:a16="http://schemas.microsoft.com/office/drawing/2014/main" xmlns=""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a:latin typeface="+mj-lt"/>
                <a:ea typeface="+mj-ea"/>
                <a:cs typeface="+mj-cs"/>
              </a:rPr>
              <a:t>THANK YOU!!!</a:t>
            </a:r>
          </a:p>
        </p:txBody>
      </p:sp>
    </p:spTree>
    <p:extLst>
      <p:ext uri="{BB962C8B-B14F-4D97-AF65-F5344CB8AC3E}">
        <p14:creationId xmlns:p14="http://schemas.microsoft.com/office/powerpoint/2010/main" val="3996692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9000" b="-9000"/>
          </a:stretch>
        </a:blipFill>
        <a:effectLst/>
      </p:bgPr>
    </p:bg>
    <p:spTree>
      <p:nvGrpSpPr>
        <p:cNvPr id="1" name=""/>
        <p:cNvGrpSpPr/>
        <p:nvPr/>
      </p:nvGrpSpPr>
      <p:grpSpPr>
        <a:xfrm>
          <a:off x="0" y="0"/>
          <a:ext cx="0" cy="0"/>
          <a:chOff x="0" y="0"/>
          <a:chExt cx="0" cy="0"/>
        </a:xfrm>
      </p:grpSpPr>
      <p:sp>
        <p:nvSpPr>
          <p:cNvPr id="147" name="Shape 147"/>
          <p:cNvSpPr>
            <a:spLocks noChangeArrowheads="1"/>
          </p:cNvSpPr>
          <p:nvPr/>
        </p:nvSpPr>
        <p:spPr bwMode="auto">
          <a:xfrm>
            <a:off x="4611439" y="407264"/>
            <a:ext cx="2969121" cy="749244"/>
          </a:xfrm>
          <a:prstGeom prst="rect">
            <a:avLst/>
          </a:prstGeom>
          <a:noFill/>
          <a:ln>
            <a:noFill/>
          </a:ln>
          <a:effectLst/>
          <a:extLst>
            <a:ext uri="{C572A759-6A51-4108-AA02-DFA0A04FC94B}">
              <ma14:wrappingTextBox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35719" tIns="35719" rIns="35719" bIns="35719" anchor="ctr">
            <a:spAutoFit/>
          </a:bodyPr>
          <a:lstStyle>
            <a:lvl1pPr>
              <a:defRPr sz="4800">
                <a:effectLst>
                  <a:outerShdw blurRad="12700" dist="12700" dir="8040000" rotWithShape="0">
                    <a:srgbClr val="585752">
                      <a:alpha val="45000"/>
                    </a:srgbClr>
                  </a:outerShdw>
                </a:effectLst>
                <a:latin typeface="Avenir Black"/>
                <a:ea typeface="Avenir Black"/>
                <a:cs typeface="Avenir Black"/>
                <a:sym typeface="Avenir Black"/>
              </a:defRPr>
            </a:lvl1pPr>
          </a:lstStyle>
          <a:p>
            <a:pPr algn="ctr">
              <a:defRPr/>
            </a:pPr>
            <a:r>
              <a:rPr sz="4400" kern="0">
                <a:solidFill>
                  <a:schemeClr val="accent1">
                    <a:lumMod val="50000"/>
                  </a:schemeClr>
                </a:solidFill>
                <a:effectLst/>
                <a:latin typeface="Avenir Light" charset="0"/>
                <a:ea typeface="Avenir Light" charset="0"/>
                <a:cs typeface="Avenir Light" charset="0"/>
              </a:rPr>
              <a:t>OVERVIEW</a:t>
            </a:r>
          </a:p>
        </p:txBody>
      </p:sp>
      <p:sp>
        <p:nvSpPr>
          <p:cNvPr id="148" name="Shape 148"/>
          <p:cNvSpPr>
            <a:spLocks noChangeShapeType="1"/>
          </p:cNvSpPr>
          <p:nvPr/>
        </p:nvSpPr>
        <p:spPr bwMode="auto">
          <a:xfrm>
            <a:off x="2065363" y="1220019"/>
            <a:ext cx="8061275" cy="0"/>
          </a:xfrm>
          <a:prstGeom prst="line">
            <a:avLst/>
          </a:prstGeom>
          <a:noFill/>
          <a:ln w="25400">
            <a:solidFill>
              <a:schemeClr val="tx2"/>
            </a:solidFill>
            <a:miter lim="400000"/>
            <a:headEnd/>
            <a:tailEnd/>
          </a:ln>
          <a:effectLst/>
          <a:extLst>
            <a:ext uri="{909E8E84-426E-40dd-AFC4-6F175D3DCCD1}">
              <a14:hiddenFill xmlns="" xmlns:a14="http://schemas.microsoft.com/office/drawing/2010/main">
                <a:noFill/>
              </a14:hiddenFill>
            </a:ext>
          </a:extLst>
        </p:spPr>
        <p:txBody>
          <a:bodyPr lIns="35719" tIns="35719" rIns="35719" bIns="35719" anchor="ctr"/>
          <a:lstStyle/>
          <a:p>
            <a:endParaRPr lang="en-US" sz="1266"/>
          </a:p>
        </p:txBody>
      </p:sp>
      <p:sp>
        <p:nvSpPr>
          <p:cNvPr id="149" name="Shape 149"/>
          <p:cNvSpPr/>
          <p:nvPr/>
        </p:nvSpPr>
        <p:spPr>
          <a:xfrm>
            <a:off x="780364" y="1537282"/>
            <a:ext cx="5706934" cy="4504118"/>
          </a:xfrm>
          <a:prstGeom prst="rect">
            <a:avLst/>
          </a:prstGeom>
          <a:noFill/>
          <a:ln w="12700">
            <a:miter lim="400000"/>
          </a:ln>
          <a:effectLst/>
          <a:extLst>
            <a:ext uri="{C572A759-6A51-4108-AA02-DFA0A04FC94B}">
              <ma14:wrappingTextBoxFlag xmlns:ma14="http://schemas.microsoft.com/office/mac/drawingml/2011/main" val="1"/>
            </a:ext>
          </a:extLst>
        </p:spPr>
        <p:txBody>
          <a:bodyPr wrap="square" lIns="35719" tIns="35719" rIns="35719" bIns="35719" anchor="ctr">
            <a:spAutoFit/>
          </a:bodyPr>
          <a:lstStyle/>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2018 SPRING REVIEW</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AMAZING DATA!</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SOME RESEARCH PLANS</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NEW SPECIES ROLL-OUT</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WHAT DO YOU WANT TO KNOW?</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THANK YOU!</a:t>
            </a:r>
          </a:p>
        </p:txBody>
      </p:sp>
    </p:spTree>
    <p:extLst>
      <p:ext uri="{BB962C8B-B14F-4D97-AF65-F5344CB8AC3E}">
        <p14:creationId xmlns:p14="http://schemas.microsoft.com/office/powerpoint/2010/main" val="255441480"/>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idx="13"/>
          </p:nvPr>
        </p:nvPicPr>
        <p:blipFill>
          <a:blip r:embed="rId2">
            <a:extLst>
              <a:ext uri="{28A0092B-C50C-407E-A947-70E740481C1C}">
                <a14:useLocalDpi xmlns:a14="http://schemas.microsoft.com/office/drawing/2010/main" val="0"/>
              </a:ext>
            </a:extLst>
          </a:blip>
          <a:srcRect t="12509" b="12509"/>
          <a:stretch>
            <a:fillRect/>
          </a:stretch>
        </p:blipFill>
        <p:spPr/>
      </p:pic>
      <p:sp>
        <p:nvSpPr>
          <p:cNvPr id="164" name="Shape 164"/>
          <p:cNvSpPr>
            <a:spLocks noGrp="1"/>
          </p:cNvSpPr>
          <p:nvPr>
            <p:ph type="title"/>
          </p:nvPr>
        </p:nvSpPr>
        <p:spPr>
          <a:xfrm>
            <a:off x="222989" y="115581"/>
            <a:ext cx="5559145" cy="1303734"/>
          </a:xfrm>
        </p:spPr>
        <p:txBody>
          <a:bodyPr>
            <a:noAutofit/>
          </a:bodyPr>
          <a:lstStyle/>
          <a:p>
            <a:pPr>
              <a:spcBef>
                <a:spcPts val="0"/>
              </a:spcBef>
              <a:defRPr/>
            </a:pPr>
            <a:r>
              <a:rPr lang="en-US" sz="6000" b="1" dirty="0">
                <a:solidFill>
                  <a:schemeClr val="accent1">
                    <a:lumMod val="50000"/>
                  </a:schemeClr>
                </a:solidFill>
                <a:latin typeface="Avenir Light" charset="0"/>
                <a:ea typeface="Avenir Light" charset="0"/>
                <a:cs typeface="Avenir Light" charset="0"/>
                <a:sym typeface="Avenir Light"/>
              </a:rPr>
              <a:t>THE NUMBERS</a:t>
            </a:r>
          </a:p>
        </p:txBody>
      </p:sp>
      <p:sp>
        <p:nvSpPr>
          <p:cNvPr id="165" name="Shape 165"/>
          <p:cNvSpPr>
            <a:spLocks noGrp="1"/>
          </p:cNvSpPr>
          <p:nvPr>
            <p:ph type="body" sz="half" idx="1"/>
          </p:nvPr>
        </p:nvSpPr>
        <p:spPr>
          <a:xfrm>
            <a:off x="261552" y="1596791"/>
            <a:ext cx="5136358" cy="454430"/>
          </a:xfrm>
        </p:spPr>
        <p:txBody>
          <a:bodyPr>
            <a:noAutofit/>
          </a:bodyPr>
          <a:lstStyle/>
          <a:p>
            <a:pPr marL="185463" indent="-185463" defTabSz="275203">
              <a:spcBef>
                <a:spcPts val="1477"/>
              </a:spcBef>
              <a:defRPr sz="2010"/>
            </a:pPr>
            <a:r>
              <a:rPr lang="en-US" sz="3200" dirty="0">
                <a:latin typeface="Avenir Book" charset="0"/>
                <a:ea typeface="Avenir Book" charset="0"/>
                <a:cs typeface="Avenir Book" charset="0"/>
                <a:sym typeface="Avenir Light"/>
              </a:rPr>
              <a:t>OBSERVATIONS FOR…</a:t>
            </a:r>
          </a:p>
        </p:txBody>
      </p:sp>
      <p:sp>
        <p:nvSpPr>
          <p:cNvPr id="4" name="TextBox 3"/>
          <p:cNvSpPr txBox="1"/>
          <p:nvPr/>
        </p:nvSpPr>
        <p:spPr>
          <a:xfrm>
            <a:off x="586347" y="3630039"/>
            <a:ext cx="1128835" cy="584775"/>
          </a:xfrm>
          <a:prstGeom prst="rect">
            <a:avLst/>
          </a:prstGeom>
          <a:noFill/>
        </p:spPr>
        <p:txBody>
          <a:bodyPr wrap="none" rtlCol="0">
            <a:spAutoFit/>
          </a:bodyPr>
          <a:lstStyle/>
          <a:p>
            <a:r>
              <a:rPr lang="en-US" sz="3200"/>
              <a:t>2017:</a:t>
            </a:r>
            <a:endParaRPr lang="en-US" sz="3200" dirty="0"/>
          </a:p>
        </p:txBody>
      </p:sp>
      <p:sp>
        <p:nvSpPr>
          <p:cNvPr id="5" name="TextBox 4"/>
          <p:cNvSpPr txBox="1"/>
          <p:nvPr/>
        </p:nvSpPr>
        <p:spPr>
          <a:xfrm>
            <a:off x="586347" y="2533727"/>
            <a:ext cx="1128835" cy="584775"/>
          </a:xfrm>
          <a:prstGeom prst="rect">
            <a:avLst/>
          </a:prstGeom>
          <a:noFill/>
        </p:spPr>
        <p:txBody>
          <a:bodyPr wrap="none" rtlCol="0">
            <a:spAutoFit/>
          </a:bodyPr>
          <a:lstStyle/>
          <a:p>
            <a:r>
              <a:rPr lang="en-US" sz="3200"/>
              <a:t>2016:</a:t>
            </a:r>
            <a:endParaRPr lang="en-US" sz="3200" dirty="0"/>
          </a:p>
        </p:txBody>
      </p:sp>
      <p:sp>
        <p:nvSpPr>
          <p:cNvPr id="6" name="TextBox 5"/>
          <p:cNvSpPr txBox="1"/>
          <p:nvPr/>
        </p:nvSpPr>
        <p:spPr>
          <a:xfrm>
            <a:off x="586347" y="4641899"/>
            <a:ext cx="1128835" cy="584775"/>
          </a:xfrm>
          <a:prstGeom prst="rect">
            <a:avLst/>
          </a:prstGeom>
          <a:noFill/>
        </p:spPr>
        <p:txBody>
          <a:bodyPr wrap="none" rtlCol="0">
            <a:spAutoFit/>
          </a:bodyPr>
          <a:lstStyle/>
          <a:p>
            <a:r>
              <a:rPr lang="en-US" sz="3200" dirty="0"/>
              <a:t>2018:</a:t>
            </a:r>
          </a:p>
        </p:txBody>
      </p:sp>
      <p:sp>
        <p:nvSpPr>
          <p:cNvPr id="7" name="TextBox 6"/>
          <p:cNvSpPr txBox="1"/>
          <p:nvPr/>
        </p:nvSpPr>
        <p:spPr>
          <a:xfrm>
            <a:off x="2588968" y="2421614"/>
            <a:ext cx="2068092" cy="1323439"/>
          </a:xfrm>
          <a:prstGeom prst="rect">
            <a:avLst/>
          </a:prstGeom>
          <a:noFill/>
        </p:spPr>
        <p:txBody>
          <a:bodyPr wrap="square" rtlCol="0">
            <a:spAutoFit/>
          </a:bodyPr>
          <a:lstStyle/>
          <a:p>
            <a:r>
              <a:rPr lang="en-US" sz="4000" dirty="0">
                <a:solidFill>
                  <a:srgbClr val="C00000"/>
                </a:solidFill>
              </a:rPr>
              <a:t>53,502</a:t>
            </a:r>
          </a:p>
          <a:p>
            <a:endParaRPr lang="en-US" sz="4000" dirty="0">
              <a:solidFill>
                <a:srgbClr val="C00000"/>
              </a:solidFill>
            </a:endParaRPr>
          </a:p>
        </p:txBody>
      </p:sp>
      <p:sp>
        <p:nvSpPr>
          <p:cNvPr id="8" name="TextBox 7"/>
          <p:cNvSpPr txBox="1"/>
          <p:nvPr/>
        </p:nvSpPr>
        <p:spPr>
          <a:xfrm>
            <a:off x="2608199" y="3524062"/>
            <a:ext cx="2092504" cy="1323439"/>
          </a:xfrm>
          <a:prstGeom prst="rect">
            <a:avLst/>
          </a:prstGeom>
          <a:noFill/>
        </p:spPr>
        <p:txBody>
          <a:bodyPr wrap="square" rtlCol="0">
            <a:spAutoFit/>
          </a:bodyPr>
          <a:lstStyle>
            <a:defPPr>
              <a:defRPr lang="en-US"/>
            </a:defPPr>
            <a:lvl1pPr>
              <a:defRPr sz="2800">
                <a:solidFill>
                  <a:srgbClr val="C00000"/>
                </a:solidFill>
              </a:defRPr>
            </a:lvl1pPr>
          </a:lstStyle>
          <a:p>
            <a:r>
              <a:rPr lang="en-US" sz="4000" dirty="0"/>
              <a:t>66,112</a:t>
            </a:r>
          </a:p>
          <a:p>
            <a:endParaRPr lang="en-US" sz="4000" dirty="0"/>
          </a:p>
        </p:txBody>
      </p:sp>
      <p:sp>
        <p:nvSpPr>
          <p:cNvPr id="10" name="Rectangle 9"/>
          <p:cNvSpPr/>
          <p:nvPr/>
        </p:nvSpPr>
        <p:spPr>
          <a:xfrm>
            <a:off x="2588968" y="4580343"/>
            <a:ext cx="2068092" cy="707886"/>
          </a:xfrm>
          <a:prstGeom prst="rect">
            <a:avLst/>
          </a:prstGeom>
          <a:noFill/>
        </p:spPr>
        <p:txBody>
          <a:bodyPr wrap="square" rtlCol="0">
            <a:spAutoFit/>
          </a:bodyPr>
          <a:lstStyle/>
          <a:p>
            <a:r>
              <a:rPr lang="en-US" sz="4000" dirty="0">
                <a:solidFill>
                  <a:srgbClr val="C00000"/>
                </a:solidFill>
              </a:rPr>
              <a:t>33,021</a:t>
            </a:r>
          </a:p>
        </p:txBody>
      </p:sp>
      <p:sp>
        <p:nvSpPr>
          <p:cNvPr id="11" name="TextBox 10"/>
          <p:cNvSpPr txBox="1"/>
          <p:nvPr/>
        </p:nvSpPr>
        <p:spPr>
          <a:xfrm>
            <a:off x="585027" y="5740480"/>
            <a:ext cx="1417760" cy="584775"/>
          </a:xfrm>
          <a:prstGeom prst="rect">
            <a:avLst/>
          </a:prstGeom>
          <a:noFill/>
        </p:spPr>
        <p:txBody>
          <a:bodyPr wrap="none" rtlCol="0">
            <a:spAutoFit/>
          </a:bodyPr>
          <a:lstStyle/>
          <a:p>
            <a:r>
              <a:rPr lang="en-US" sz="3200"/>
              <a:t>TOTAL: </a:t>
            </a:r>
          </a:p>
        </p:txBody>
      </p:sp>
      <p:sp>
        <p:nvSpPr>
          <p:cNvPr id="12" name="TextBox 11"/>
          <p:cNvSpPr txBox="1"/>
          <p:nvPr/>
        </p:nvSpPr>
        <p:spPr>
          <a:xfrm>
            <a:off x="2339649" y="5581330"/>
            <a:ext cx="2214068" cy="830997"/>
          </a:xfrm>
          <a:prstGeom prst="rect">
            <a:avLst/>
          </a:prstGeom>
          <a:noFill/>
        </p:spPr>
        <p:txBody>
          <a:bodyPr wrap="none" rtlCol="0">
            <a:spAutoFit/>
          </a:bodyPr>
          <a:lstStyle/>
          <a:p>
            <a:r>
              <a:rPr lang="en-US" sz="4800" dirty="0">
                <a:solidFill>
                  <a:srgbClr val="C00000"/>
                </a:solidFill>
              </a:rPr>
              <a:t>165,200</a:t>
            </a:r>
          </a:p>
        </p:txBody>
      </p:sp>
    </p:spTree>
    <p:extLst>
      <p:ext uri="{BB962C8B-B14F-4D97-AF65-F5344CB8AC3E}">
        <p14:creationId xmlns:p14="http://schemas.microsoft.com/office/powerpoint/2010/main" val="9713511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ppt_x"/>
                                          </p:val>
                                        </p:tav>
                                        <p:tav tm="100000">
                                          <p:val>
                                            <p:strVal val="#ppt_x"/>
                                          </p:val>
                                        </p:tav>
                                      </p:tavLst>
                                    </p:anim>
                                    <p:anim calcmode="lin" valueType="num">
                                      <p:cBhvr additive="base">
                                        <p:cTn id="26"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fill="hold"/>
                                        <p:tgtEl>
                                          <p:spTgt spid="10"/>
                                        </p:tgtEl>
                                        <p:attrNameLst>
                                          <p:attrName>ppt_x</p:attrName>
                                        </p:attrNameLst>
                                      </p:cBhvr>
                                      <p:tavLst>
                                        <p:tav tm="0">
                                          <p:val>
                                            <p:strVal val="#ppt_x"/>
                                          </p:val>
                                        </p:tav>
                                        <p:tav tm="100000">
                                          <p:val>
                                            <p:strVal val="#ppt_x"/>
                                          </p:val>
                                        </p:tav>
                                      </p:tavLst>
                                    </p:anim>
                                    <p:anim calcmode="lin" valueType="num">
                                      <p:cBhvr additive="base">
                                        <p:cTn id="3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000" fill="hold"/>
                                        <p:tgtEl>
                                          <p:spTgt spid="12"/>
                                        </p:tgtEl>
                                        <p:attrNameLst>
                                          <p:attrName>ppt_x</p:attrName>
                                        </p:attrNameLst>
                                      </p:cBhvr>
                                      <p:tavLst>
                                        <p:tav tm="0">
                                          <p:val>
                                            <p:strVal val="#ppt_x"/>
                                          </p:val>
                                        </p:tav>
                                        <p:tav tm="100000">
                                          <p:val>
                                            <p:strVal val="#ppt_x"/>
                                          </p:val>
                                        </p:tav>
                                      </p:tavLst>
                                    </p:anim>
                                    <p:anim calcmode="lin" valueType="num">
                                      <p:cBhvr additive="base">
                                        <p:cTn id="5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idx="4294967295"/>
          </p:nvPr>
        </p:nvSpPr>
        <p:spPr>
          <a:xfrm>
            <a:off x="6464595" y="60043"/>
            <a:ext cx="5559425" cy="1303338"/>
          </a:xfrm>
        </p:spPr>
        <p:txBody>
          <a:bodyPr>
            <a:noAutofit/>
          </a:bodyPr>
          <a:lstStyle/>
          <a:p>
            <a:pPr>
              <a:spcBef>
                <a:spcPts val="0"/>
              </a:spcBef>
              <a:defRPr/>
            </a:pPr>
            <a:r>
              <a:rPr lang="en-US" sz="6000" b="1" dirty="0">
                <a:solidFill>
                  <a:schemeClr val="accent1">
                    <a:lumMod val="50000"/>
                  </a:schemeClr>
                </a:solidFill>
                <a:latin typeface="Avenir Light" charset="0"/>
                <a:ea typeface="Avenir Light" charset="0"/>
                <a:cs typeface="Avenir Light" charset="0"/>
                <a:sym typeface="Avenir Light"/>
              </a:rPr>
              <a:t>THE NUMBERS</a:t>
            </a:r>
          </a:p>
        </p:txBody>
      </p:sp>
      <p:sp>
        <p:nvSpPr>
          <p:cNvPr id="4" name="TextBox 3"/>
          <p:cNvSpPr txBox="1"/>
          <p:nvPr/>
        </p:nvSpPr>
        <p:spPr>
          <a:xfrm>
            <a:off x="7625099" y="2201009"/>
            <a:ext cx="888385" cy="461665"/>
          </a:xfrm>
          <a:prstGeom prst="rect">
            <a:avLst/>
          </a:prstGeom>
          <a:noFill/>
        </p:spPr>
        <p:txBody>
          <a:bodyPr wrap="none" rtlCol="0">
            <a:spAutoFit/>
          </a:bodyPr>
          <a:lstStyle/>
          <a:p>
            <a:r>
              <a:rPr lang="en-US" sz="2400" dirty="0"/>
              <a:t>2016:</a:t>
            </a:r>
          </a:p>
        </p:txBody>
      </p:sp>
      <p:sp>
        <p:nvSpPr>
          <p:cNvPr id="5" name="TextBox 4"/>
          <p:cNvSpPr txBox="1"/>
          <p:nvPr/>
        </p:nvSpPr>
        <p:spPr>
          <a:xfrm>
            <a:off x="7625100" y="3109507"/>
            <a:ext cx="888385" cy="461665"/>
          </a:xfrm>
          <a:prstGeom prst="rect">
            <a:avLst/>
          </a:prstGeom>
          <a:noFill/>
        </p:spPr>
        <p:txBody>
          <a:bodyPr wrap="none" rtlCol="0">
            <a:spAutoFit/>
          </a:bodyPr>
          <a:lstStyle/>
          <a:p>
            <a:r>
              <a:rPr lang="en-US" sz="2400" dirty="0"/>
              <a:t>2017:</a:t>
            </a:r>
          </a:p>
        </p:txBody>
      </p:sp>
      <p:sp>
        <p:nvSpPr>
          <p:cNvPr id="6" name="TextBox 5"/>
          <p:cNvSpPr txBox="1"/>
          <p:nvPr/>
        </p:nvSpPr>
        <p:spPr>
          <a:xfrm>
            <a:off x="7625099" y="4018005"/>
            <a:ext cx="888385" cy="461665"/>
          </a:xfrm>
          <a:prstGeom prst="rect">
            <a:avLst/>
          </a:prstGeom>
          <a:noFill/>
        </p:spPr>
        <p:txBody>
          <a:bodyPr wrap="none" rtlCol="0">
            <a:spAutoFit/>
          </a:bodyPr>
          <a:lstStyle/>
          <a:p>
            <a:r>
              <a:rPr lang="en-US" sz="2400" dirty="0"/>
              <a:t>2018:</a:t>
            </a:r>
          </a:p>
        </p:txBody>
      </p:sp>
      <p:sp>
        <p:nvSpPr>
          <p:cNvPr id="9" name="Shape 165"/>
          <p:cNvSpPr txBox="1">
            <a:spLocks/>
          </p:cNvSpPr>
          <p:nvPr/>
        </p:nvSpPr>
        <p:spPr>
          <a:xfrm>
            <a:off x="6911163" y="1554980"/>
            <a:ext cx="3877962" cy="454430"/>
          </a:xfrm>
          <a:prstGeom prst="rect">
            <a:avLst/>
          </a:prstGeom>
        </p:spPr>
        <p:txBody>
          <a:bodyPr vert="horz" lIns="91440" tIns="45720" rIns="91440" bIns="45720" rtlCol="0">
            <a:noAutofit/>
          </a:bodyPr>
          <a:lstStyle>
            <a:lvl1pPr marL="276810"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1pPr>
            <a:lvl2pPr marL="553621"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2pPr>
            <a:lvl3pPr marL="830431"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3pPr>
            <a:lvl4pPr marL="1107242"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4pPr>
            <a:lvl5pPr marL="1384052"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5463" indent="-185463" defTabSz="275203">
              <a:spcBef>
                <a:spcPts val="1477"/>
              </a:spcBef>
              <a:defRPr sz="2010"/>
            </a:pPr>
            <a:r>
              <a:rPr lang="en-US" sz="2400" dirty="0">
                <a:latin typeface="Avenir Book" charset="0"/>
                <a:ea typeface="Avenir Book" charset="0"/>
                <a:cs typeface="Avenir Book" charset="0"/>
                <a:sym typeface="Avenir Light"/>
              </a:rPr>
              <a:t>OBSERVERS FOR…</a:t>
            </a:r>
          </a:p>
        </p:txBody>
      </p:sp>
      <p:sp>
        <p:nvSpPr>
          <p:cNvPr id="11" name="TextBox 10"/>
          <p:cNvSpPr txBox="1"/>
          <p:nvPr/>
        </p:nvSpPr>
        <p:spPr>
          <a:xfrm>
            <a:off x="7625099" y="4926503"/>
            <a:ext cx="1107483" cy="461665"/>
          </a:xfrm>
          <a:prstGeom prst="rect">
            <a:avLst/>
          </a:prstGeom>
          <a:noFill/>
        </p:spPr>
        <p:txBody>
          <a:bodyPr wrap="none" rtlCol="0">
            <a:spAutoFit/>
          </a:bodyPr>
          <a:lstStyle/>
          <a:p>
            <a:r>
              <a:rPr lang="en-US" sz="2400" dirty="0"/>
              <a:t>TOTAL: </a:t>
            </a:r>
          </a:p>
        </p:txBody>
      </p:sp>
      <p:pic>
        <p:nvPicPr>
          <p:cNvPr id="3" name="Picture 2">
            <a:extLst>
              <a:ext uri="{FF2B5EF4-FFF2-40B4-BE49-F238E27FC236}">
                <a16:creationId xmlns:a16="http://schemas.microsoft.com/office/drawing/2014/main" xmlns="" id="{C2B2947A-F1BE-5C43-A89B-F793C8FDCDD7}"/>
              </a:ext>
            </a:extLst>
          </p:cNvPr>
          <p:cNvPicPr>
            <a:picLocks noChangeAspect="1"/>
          </p:cNvPicPr>
          <p:nvPr/>
        </p:nvPicPr>
        <p:blipFill rotWithShape="1">
          <a:blip r:embed="rId2"/>
          <a:srcRect l="6776" r="23772"/>
          <a:stretch/>
        </p:blipFill>
        <p:spPr>
          <a:xfrm>
            <a:off x="367861" y="635347"/>
            <a:ext cx="5913997" cy="5681369"/>
          </a:xfrm>
          <a:prstGeom prst="rect">
            <a:avLst/>
          </a:prstGeom>
        </p:spPr>
      </p:pic>
      <p:sp>
        <p:nvSpPr>
          <p:cNvPr id="7" name="TextBox 6">
            <a:extLst>
              <a:ext uri="{FF2B5EF4-FFF2-40B4-BE49-F238E27FC236}">
                <a16:creationId xmlns:a16="http://schemas.microsoft.com/office/drawing/2014/main" xmlns="" id="{4F619067-8A08-2243-959D-EDF61A88813D}"/>
              </a:ext>
            </a:extLst>
          </p:cNvPr>
          <p:cNvSpPr txBox="1"/>
          <p:nvPr/>
        </p:nvSpPr>
        <p:spPr>
          <a:xfrm>
            <a:off x="9115130" y="2108675"/>
            <a:ext cx="652743" cy="646331"/>
          </a:xfrm>
          <a:prstGeom prst="rect">
            <a:avLst/>
          </a:prstGeom>
          <a:noFill/>
        </p:spPr>
        <p:txBody>
          <a:bodyPr wrap="none" rtlCol="0">
            <a:spAutoFit/>
          </a:bodyPr>
          <a:lstStyle/>
          <a:p>
            <a:r>
              <a:rPr lang="en-US" sz="3600" dirty="0">
                <a:solidFill>
                  <a:srgbClr val="C00000"/>
                </a:solidFill>
              </a:rPr>
              <a:t>62</a:t>
            </a:r>
          </a:p>
        </p:txBody>
      </p:sp>
      <p:sp>
        <p:nvSpPr>
          <p:cNvPr id="8" name="TextBox 7">
            <a:extLst>
              <a:ext uri="{FF2B5EF4-FFF2-40B4-BE49-F238E27FC236}">
                <a16:creationId xmlns:a16="http://schemas.microsoft.com/office/drawing/2014/main" xmlns="" id="{8AF11817-56CD-0E43-8886-161D7640F983}"/>
              </a:ext>
            </a:extLst>
          </p:cNvPr>
          <p:cNvSpPr txBox="1"/>
          <p:nvPr/>
        </p:nvSpPr>
        <p:spPr>
          <a:xfrm>
            <a:off x="9115130" y="3017173"/>
            <a:ext cx="652743" cy="646331"/>
          </a:xfrm>
          <a:prstGeom prst="rect">
            <a:avLst/>
          </a:prstGeom>
          <a:noFill/>
        </p:spPr>
        <p:txBody>
          <a:bodyPr wrap="none" rtlCol="0">
            <a:spAutoFit/>
          </a:bodyPr>
          <a:lstStyle/>
          <a:p>
            <a:r>
              <a:rPr lang="en-US" sz="3600" dirty="0">
                <a:solidFill>
                  <a:srgbClr val="C00000"/>
                </a:solidFill>
              </a:rPr>
              <a:t>74</a:t>
            </a:r>
          </a:p>
        </p:txBody>
      </p:sp>
      <p:sp>
        <p:nvSpPr>
          <p:cNvPr id="10" name="TextBox 9">
            <a:extLst>
              <a:ext uri="{FF2B5EF4-FFF2-40B4-BE49-F238E27FC236}">
                <a16:creationId xmlns:a16="http://schemas.microsoft.com/office/drawing/2014/main" xmlns="" id="{8244CEA3-F7FF-B146-B6A1-A044E1C6F8C3}"/>
              </a:ext>
            </a:extLst>
          </p:cNvPr>
          <p:cNvSpPr txBox="1"/>
          <p:nvPr/>
        </p:nvSpPr>
        <p:spPr>
          <a:xfrm>
            <a:off x="9113152" y="3925671"/>
            <a:ext cx="652743" cy="646331"/>
          </a:xfrm>
          <a:prstGeom prst="rect">
            <a:avLst/>
          </a:prstGeom>
          <a:noFill/>
        </p:spPr>
        <p:txBody>
          <a:bodyPr wrap="none" rtlCol="0">
            <a:spAutoFit/>
          </a:bodyPr>
          <a:lstStyle/>
          <a:p>
            <a:r>
              <a:rPr lang="en-US" sz="3600" dirty="0">
                <a:solidFill>
                  <a:srgbClr val="C00000"/>
                </a:solidFill>
              </a:rPr>
              <a:t>58</a:t>
            </a:r>
          </a:p>
        </p:txBody>
      </p:sp>
      <p:sp>
        <p:nvSpPr>
          <p:cNvPr id="12" name="TextBox 11">
            <a:extLst>
              <a:ext uri="{FF2B5EF4-FFF2-40B4-BE49-F238E27FC236}">
                <a16:creationId xmlns:a16="http://schemas.microsoft.com/office/drawing/2014/main" xmlns="" id="{F78B501B-7330-134F-A46A-962072DB0C8C}"/>
              </a:ext>
            </a:extLst>
          </p:cNvPr>
          <p:cNvSpPr txBox="1"/>
          <p:nvPr/>
        </p:nvSpPr>
        <p:spPr>
          <a:xfrm>
            <a:off x="8919188" y="4772614"/>
            <a:ext cx="1040670" cy="769441"/>
          </a:xfrm>
          <a:prstGeom prst="rect">
            <a:avLst/>
          </a:prstGeom>
          <a:noFill/>
        </p:spPr>
        <p:txBody>
          <a:bodyPr wrap="none" rtlCol="0">
            <a:spAutoFit/>
          </a:bodyPr>
          <a:lstStyle/>
          <a:p>
            <a:r>
              <a:rPr lang="en-US" sz="4400" dirty="0">
                <a:solidFill>
                  <a:srgbClr val="C00000"/>
                </a:solidFill>
              </a:rPr>
              <a:t>153</a:t>
            </a:r>
          </a:p>
        </p:txBody>
      </p:sp>
      <p:sp>
        <p:nvSpPr>
          <p:cNvPr id="13" name="TextBox 12">
            <a:extLst>
              <a:ext uri="{FF2B5EF4-FFF2-40B4-BE49-F238E27FC236}">
                <a16:creationId xmlns:a16="http://schemas.microsoft.com/office/drawing/2014/main" xmlns="" id="{916DE0B8-1968-574D-A74B-0BF4065409E4}"/>
              </a:ext>
            </a:extLst>
          </p:cNvPr>
          <p:cNvSpPr txBox="1"/>
          <p:nvPr/>
        </p:nvSpPr>
        <p:spPr>
          <a:xfrm>
            <a:off x="6665642" y="2426906"/>
            <a:ext cx="4895015" cy="707886"/>
          </a:xfrm>
          <a:prstGeom prst="rect">
            <a:avLst/>
          </a:prstGeom>
          <a:noFill/>
        </p:spPr>
        <p:txBody>
          <a:bodyPr wrap="square" rtlCol="0">
            <a:spAutoFit/>
          </a:bodyPr>
          <a:lstStyle/>
          <a:p>
            <a:r>
              <a:rPr lang="en-US" sz="4000" dirty="0">
                <a:solidFill>
                  <a:schemeClr val="accent6">
                    <a:lumMod val="50000"/>
                  </a:schemeClr>
                </a:solidFill>
              </a:rPr>
              <a:t>39.7% Joined this Year</a:t>
            </a:r>
          </a:p>
        </p:txBody>
      </p:sp>
      <p:sp>
        <p:nvSpPr>
          <p:cNvPr id="14" name="Rectangle 13">
            <a:extLst>
              <a:ext uri="{FF2B5EF4-FFF2-40B4-BE49-F238E27FC236}">
                <a16:creationId xmlns:a16="http://schemas.microsoft.com/office/drawing/2014/main" xmlns="" id="{E3031F68-5F2C-3142-BBC3-78471BB08EF9}"/>
              </a:ext>
            </a:extLst>
          </p:cNvPr>
          <p:cNvSpPr/>
          <p:nvPr/>
        </p:nvSpPr>
        <p:spPr>
          <a:xfrm>
            <a:off x="7201409" y="3375211"/>
            <a:ext cx="3823483" cy="707886"/>
          </a:xfrm>
          <a:prstGeom prst="rect">
            <a:avLst/>
          </a:prstGeom>
          <a:noFill/>
        </p:spPr>
        <p:txBody>
          <a:bodyPr wrap="square" rtlCol="0">
            <a:spAutoFit/>
          </a:bodyPr>
          <a:lstStyle/>
          <a:p>
            <a:r>
              <a:rPr lang="en-US" sz="4000" dirty="0">
                <a:solidFill>
                  <a:schemeClr val="accent6">
                    <a:lumMod val="50000"/>
                  </a:schemeClr>
                </a:solidFill>
              </a:rPr>
              <a:t>34.5% Since 2017</a:t>
            </a:r>
          </a:p>
        </p:txBody>
      </p:sp>
      <p:sp>
        <p:nvSpPr>
          <p:cNvPr id="15" name="Rectangle 14">
            <a:extLst>
              <a:ext uri="{FF2B5EF4-FFF2-40B4-BE49-F238E27FC236}">
                <a16:creationId xmlns:a16="http://schemas.microsoft.com/office/drawing/2014/main" xmlns="" id="{B99E6A2A-3703-744F-A49A-CF8CE07AA1D9}"/>
              </a:ext>
            </a:extLst>
          </p:cNvPr>
          <p:cNvSpPr/>
          <p:nvPr/>
        </p:nvSpPr>
        <p:spPr>
          <a:xfrm>
            <a:off x="7201409" y="4269186"/>
            <a:ext cx="3823483" cy="707886"/>
          </a:xfrm>
          <a:prstGeom prst="rect">
            <a:avLst/>
          </a:prstGeom>
          <a:noFill/>
        </p:spPr>
        <p:txBody>
          <a:bodyPr wrap="square" rtlCol="0">
            <a:spAutoFit/>
          </a:bodyPr>
          <a:lstStyle/>
          <a:p>
            <a:r>
              <a:rPr lang="en-US" sz="4000" dirty="0">
                <a:solidFill>
                  <a:schemeClr val="accent6">
                    <a:lumMod val="50000"/>
                  </a:schemeClr>
                </a:solidFill>
              </a:rPr>
              <a:t>25.9% Since 2016</a:t>
            </a:r>
          </a:p>
        </p:txBody>
      </p:sp>
      <p:sp>
        <p:nvSpPr>
          <p:cNvPr id="16" name="TextBox 15">
            <a:extLst>
              <a:ext uri="{FF2B5EF4-FFF2-40B4-BE49-F238E27FC236}">
                <a16:creationId xmlns:a16="http://schemas.microsoft.com/office/drawing/2014/main" xmlns="" id="{7A561623-0AE3-494E-842D-6248FA69E20E}"/>
              </a:ext>
            </a:extLst>
          </p:cNvPr>
          <p:cNvSpPr txBox="1"/>
          <p:nvPr/>
        </p:nvSpPr>
        <p:spPr>
          <a:xfrm>
            <a:off x="6574273" y="1162676"/>
            <a:ext cx="5077752" cy="1200329"/>
          </a:xfrm>
          <a:prstGeom prst="rect">
            <a:avLst/>
          </a:prstGeom>
          <a:noFill/>
        </p:spPr>
        <p:txBody>
          <a:bodyPr wrap="square" rtlCol="0">
            <a:spAutoFit/>
          </a:bodyPr>
          <a:lstStyle/>
          <a:p>
            <a:pPr algn="ctr"/>
            <a:r>
              <a:rPr lang="en-US" sz="3600" dirty="0"/>
              <a:t>OF THE 58 </a:t>
            </a:r>
            <a:r>
              <a:rPr lang="en-US" sz="3600" dirty="0" smtClean="0"/>
              <a:t>WHO HAVE </a:t>
            </a:r>
            <a:r>
              <a:rPr lang="en-US" sz="3600" dirty="0"/>
              <a:t>OBSERVED IN 2018…</a:t>
            </a:r>
          </a:p>
        </p:txBody>
      </p:sp>
    </p:spTree>
    <p:extLst>
      <p:ext uri="{BB962C8B-B14F-4D97-AF65-F5344CB8AC3E}">
        <p14:creationId xmlns:p14="http://schemas.microsoft.com/office/powerpoint/2010/main" val="17970796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ppt_x"/>
                                          </p:val>
                                        </p:tav>
                                        <p:tav tm="100000">
                                          <p:val>
                                            <p:strVal val="#ppt_x"/>
                                          </p:val>
                                        </p:tav>
                                      </p:tavLst>
                                    </p:anim>
                                    <p:anim calcmode="lin" valueType="num">
                                      <p:cBhvr additive="base">
                                        <p:cTn id="26"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fill="hold"/>
                                        <p:tgtEl>
                                          <p:spTgt spid="10"/>
                                        </p:tgtEl>
                                        <p:attrNameLst>
                                          <p:attrName>ppt_x</p:attrName>
                                        </p:attrNameLst>
                                      </p:cBhvr>
                                      <p:tavLst>
                                        <p:tav tm="0">
                                          <p:val>
                                            <p:strVal val="#ppt_x"/>
                                          </p:val>
                                        </p:tav>
                                        <p:tav tm="100000">
                                          <p:val>
                                            <p:strVal val="#ppt_x"/>
                                          </p:val>
                                        </p:tav>
                                      </p:tavLst>
                                    </p:anim>
                                    <p:anim calcmode="lin" valueType="num">
                                      <p:cBhvr additive="base">
                                        <p:cTn id="3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000" fill="hold"/>
                                        <p:tgtEl>
                                          <p:spTgt spid="12"/>
                                        </p:tgtEl>
                                        <p:attrNameLst>
                                          <p:attrName>ppt_x</p:attrName>
                                        </p:attrNameLst>
                                      </p:cBhvr>
                                      <p:tavLst>
                                        <p:tav tm="0">
                                          <p:val>
                                            <p:strVal val="#ppt_x"/>
                                          </p:val>
                                        </p:tav>
                                        <p:tav tm="100000">
                                          <p:val>
                                            <p:strVal val="#ppt_x"/>
                                          </p:val>
                                        </p:tav>
                                      </p:tavLst>
                                    </p:anim>
                                    <p:anim calcmode="lin" valueType="num">
                                      <p:cBhvr additive="base">
                                        <p:cTn id="5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1" fill="hold" grpId="1" nodeType="clickEffect">
                                  <p:stCondLst>
                                    <p:cond delay="0"/>
                                  </p:stCondLst>
                                  <p:childTnLst>
                                    <p:anim calcmode="lin" valueType="num">
                                      <p:cBhvr additive="base">
                                        <p:cTn id="54" dur="500"/>
                                        <p:tgtEl>
                                          <p:spTgt spid="4"/>
                                        </p:tgtEl>
                                        <p:attrNameLst>
                                          <p:attrName>ppt_x</p:attrName>
                                        </p:attrNameLst>
                                      </p:cBhvr>
                                      <p:tavLst>
                                        <p:tav tm="0">
                                          <p:val>
                                            <p:strVal val="ppt_x"/>
                                          </p:val>
                                        </p:tav>
                                        <p:tav tm="100000">
                                          <p:val>
                                            <p:strVal val="ppt_x"/>
                                          </p:val>
                                        </p:tav>
                                      </p:tavLst>
                                    </p:anim>
                                    <p:anim calcmode="lin" valueType="num">
                                      <p:cBhvr additive="base">
                                        <p:cTn id="55" dur="500"/>
                                        <p:tgtEl>
                                          <p:spTgt spid="4"/>
                                        </p:tgtEl>
                                        <p:attrNameLst>
                                          <p:attrName>ppt_y</p:attrName>
                                        </p:attrNameLst>
                                      </p:cBhvr>
                                      <p:tavLst>
                                        <p:tav tm="0">
                                          <p:val>
                                            <p:strVal val="ppt_y"/>
                                          </p:val>
                                        </p:tav>
                                        <p:tav tm="100000">
                                          <p:val>
                                            <p:strVal val="0-ppt_h/2"/>
                                          </p:val>
                                        </p:tav>
                                      </p:tavLst>
                                    </p:anim>
                                    <p:set>
                                      <p:cBhvr>
                                        <p:cTn id="56" dur="1" fill="hold">
                                          <p:stCondLst>
                                            <p:cond delay="499"/>
                                          </p:stCondLst>
                                        </p:cTn>
                                        <p:tgtEl>
                                          <p:spTgt spid="4"/>
                                        </p:tgtEl>
                                        <p:attrNameLst>
                                          <p:attrName>style.visibility</p:attrName>
                                        </p:attrNameLst>
                                      </p:cBhvr>
                                      <p:to>
                                        <p:strVal val="hidden"/>
                                      </p:to>
                                    </p:set>
                                  </p:childTnLst>
                                </p:cTn>
                              </p:par>
                              <p:par>
                                <p:cTn id="57" presetID="2" presetClass="exit" presetSubtype="1" fill="hold" grpId="1" nodeType="withEffect">
                                  <p:stCondLst>
                                    <p:cond delay="0"/>
                                  </p:stCondLst>
                                  <p:childTnLst>
                                    <p:anim calcmode="lin" valueType="num">
                                      <p:cBhvr additive="base">
                                        <p:cTn id="58" dur="500"/>
                                        <p:tgtEl>
                                          <p:spTgt spid="7"/>
                                        </p:tgtEl>
                                        <p:attrNameLst>
                                          <p:attrName>ppt_x</p:attrName>
                                        </p:attrNameLst>
                                      </p:cBhvr>
                                      <p:tavLst>
                                        <p:tav tm="0">
                                          <p:val>
                                            <p:strVal val="ppt_x"/>
                                          </p:val>
                                        </p:tav>
                                        <p:tav tm="100000">
                                          <p:val>
                                            <p:strVal val="ppt_x"/>
                                          </p:val>
                                        </p:tav>
                                      </p:tavLst>
                                    </p:anim>
                                    <p:anim calcmode="lin" valueType="num">
                                      <p:cBhvr additive="base">
                                        <p:cTn id="59" dur="500"/>
                                        <p:tgtEl>
                                          <p:spTgt spid="7"/>
                                        </p:tgtEl>
                                        <p:attrNameLst>
                                          <p:attrName>ppt_y</p:attrName>
                                        </p:attrNameLst>
                                      </p:cBhvr>
                                      <p:tavLst>
                                        <p:tav tm="0">
                                          <p:val>
                                            <p:strVal val="ppt_y"/>
                                          </p:val>
                                        </p:tav>
                                        <p:tav tm="100000">
                                          <p:val>
                                            <p:strVal val="0-ppt_h/2"/>
                                          </p:val>
                                        </p:tav>
                                      </p:tavLst>
                                    </p:anim>
                                    <p:set>
                                      <p:cBhvr>
                                        <p:cTn id="60" dur="1" fill="hold">
                                          <p:stCondLst>
                                            <p:cond delay="499"/>
                                          </p:stCondLst>
                                        </p:cTn>
                                        <p:tgtEl>
                                          <p:spTgt spid="7"/>
                                        </p:tgtEl>
                                        <p:attrNameLst>
                                          <p:attrName>style.visibility</p:attrName>
                                        </p:attrNameLst>
                                      </p:cBhvr>
                                      <p:to>
                                        <p:strVal val="hidden"/>
                                      </p:to>
                                    </p:set>
                                  </p:childTnLst>
                                </p:cTn>
                              </p:par>
                              <p:par>
                                <p:cTn id="61" presetID="2" presetClass="exit" presetSubtype="9" fill="hold" grpId="1" nodeType="withEffect">
                                  <p:stCondLst>
                                    <p:cond delay="0"/>
                                  </p:stCondLst>
                                  <p:childTnLst>
                                    <p:anim calcmode="lin" valueType="num">
                                      <p:cBhvr additive="base">
                                        <p:cTn id="62" dur="500"/>
                                        <p:tgtEl>
                                          <p:spTgt spid="5"/>
                                        </p:tgtEl>
                                        <p:attrNameLst>
                                          <p:attrName>ppt_x</p:attrName>
                                        </p:attrNameLst>
                                      </p:cBhvr>
                                      <p:tavLst>
                                        <p:tav tm="0">
                                          <p:val>
                                            <p:strVal val="ppt_x"/>
                                          </p:val>
                                        </p:tav>
                                        <p:tav tm="100000">
                                          <p:val>
                                            <p:strVal val="0-ppt_w/2"/>
                                          </p:val>
                                        </p:tav>
                                      </p:tavLst>
                                    </p:anim>
                                    <p:anim calcmode="lin" valueType="num">
                                      <p:cBhvr additive="base">
                                        <p:cTn id="63" dur="500"/>
                                        <p:tgtEl>
                                          <p:spTgt spid="5"/>
                                        </p:tgtEl>
                                        <p:attrNameLst>
                                          <p:attrName>ppt_y</p:attrName>
                                        </p:attrNameLst>
                                      </p:cBhvr>
                                      <p:tavLst>
                                        <p:tav tm="0">
                                          <p:val>
                                            <p:strVal val="ppt_y"/>
                                          </p:val>
                                        </p:tav>
                                        <p:tav tm="100000">
                                          <p:val>
                                            <p:strVal val="0-ppt_h/2"/>
                                          </p:val>
                                        </p:tav>
                                      </p:tavLst>
                                    </p:anim>
                                    <p:set>
                                      <p:cBhvr>
                                        <p:cTn id="64" dur="1" fill="hold">
                                          <p:stCondLst>
                                            <p:cond delay="499"/>
                                          </p:stCondLst>
                                        </p:cTn>
                                        <p:tgtEl>
                                          <p:spTgt spid="5"/>
                                        </p:tgtEl>
                                        <p:attrNameLst>
                                          <p:attrName>style.visibility</p:attrName>
                                        </p:attrNameLst>
                                      </p:cBhvr>
                                      <p:to>
                                        <p:strVal val="hidden"/>
                                      </p:to>
                                    </p:set>
                                  </p:childTnLst>
                                </p:cTn>
                              </p:par>
                              <p:par>
                                <p:cTn id="65" presetID="2" presetClass="exit" presetSubtype="2" fill="hold" grpId="1" nodeType="withEffect">
                                  <p:stCondLst>
                                    <p:cond delay="0"/>
                                  </p:stCondLst>
                                  <p:childTnLst>
                                    <p:anim calcmode="lin" valueType="num">
                                      <p:cBhvr additive="base">
                                        <p:cTn id="66" dur="500"/>
                                        <p:tgtEl>
                                          <p:spTgt spid="8"/>
                                        </p:tgtEl>
                                        <p:attrNameLst>
                                          <p:attrName>ppt_x</p:attrName>
                                        </p:attrNameLst>
                                      </p:cBhvr>
                                      <p:tavLst>
                                        <p:tav tm="0">
                                          <p:val>
                                            <p:strVal val="ppt_x"/>
                                          </p:val>
                                        </p:tav>
                                        <p:tav tm="100000">
                                          <p:val>
                                            <p:strVal val="1+ppt_w/2"/>
                                          </p:val>
                                        </p:tav>
                                      </p:tavLst>
                                    </p:anim>
                                    <p:anim calcmode="lin" valueType="num">
                                      <p:cBhvr additive="base">
                                        <p:cTn id="67" dur="500"/>
                                        <p:tgtEl>
                                          <p:spTgt spid="8"/>
                                        </p:tgtEl>
                                        <p:attrNameLst>
                                          <p:attrName>ppt_y</p:attrName>
                                        </p:attrNameLst>
                                      </p:cBhvr>
                                      <p:tavLst>
                                        <p:tav tm="0">
                                          <p:val>
                                            <p:strVal val="ppt_y"/>
                                          </p:val>
                                        </p:tav>
                                        <p:tav tm="100000">
                                          <p:val>
                                            <p:strVal val="ppt_y"/>
                                          </p:val>
                                        </p:tav>
                                      </p:tavLst>
                                    </p:anim>
                                    <p:set>
                                      <p:cBhvr>
                                        <p:cTn id="68" dur="1" fill="hold">
                                          <p:stCondLst>
                                            <p:cond delay="499"/>
                                          </p:stCondLst>
                                        </p:cTn>
                                        <p:tgtEl>
                                          <p:spTgt spid="8"/>
                                        </p:tgtEl>
                                        <p:attrNameLst>
                                          <p:attrName>style.visibility</p:attrName>
                                        </p:attrNameLst>
                                      </p:cBhvr>
                                      <p:to>
                                        <p:strVal val="hidden"/>
                                      </p:to>
                                    </p:set>
                                  </p:childTnLst>
                                </p:cTn>
                              </p:par>
                              <p:par>
                                <p:cTn id="69" presetID="2" presetClass="exit" presetSubtype="12" fill="hold" grpId="1" nodeType="withEffect">
                                  <p:stCondLst>
                                    <p:cond delay="0"/>
                                  </p:stCondLst>
                                  <p:childTnLst>
                                    <p:anim calcmode="lin" valueType="num">
                                      <p:cBhvr additive="base">
                                        <p:cTn id="70" dur="1000"/>
                                        <p:tgtEl>
                                          <p:spTgt spid="6"/>
                                        </p:tgtEl>
                                        <p:attrNameLst>
                                          <p:attrName>ppt_x</p:attrName>
                                        </p:attrNameLst>
                                      </p:cBhvr>
                                      <p:tavLst>
                                        <p:tav tm="0">
                                          <p:val>
                                            <p:strVal val="ppt_x"/>
                                          </p:val>
                                        </p:tav>
                                        <p:tav tm="100000">
                                          <p:val>
                                            <p:strVal val="0-ppt_w/2"/>
                                          </p:val>
                                        </p:tav>
                                      </p:tavLst>
                                    </p:anim>
                                    <p:anim calcmode="lin" valueType="num">
                                      <p:cBhvr additive="base">
                                        <p:cTn id="71" dur="1000"/>
                                        <p:tgtEl>
                                          <p:spTgt spid="6"/>
                                        </p:tgtEl>
                                        <p:attrNameLst>
                                          <p:attrName>ppt_y</p:attrName>
                                        </p:attrNameLst>
                                      </p:cBhvr>
                                      <p:tavLst>
                                        <p:tav tm="0">
                                          <p:val>
                                            <p:strVal val="ppt_y"/>
                                          </p:val>
                                        </p:tav>
                                        <p:tav tm="100000">
                                          <p:val>
                                            <p:strVal val="1+ppt_h/2"/>
                                          </p:val>
                                        </p:tav>
                                      </p:tavLst>
                                    </p:anim>
                                    <p:set>
                                      <p:cBhvr>
                                        <p:cTn id="72" dur="1" fill="hold">
                                          <p:stCondLst>
                                            <p:cond delay="999"/>
                                          </p:stCondLst>
                                        </p:cTn>
                                        <p:tgtEl>
                                          <p:spTgt spid="6"/>
                                        </p:tgtEl>
                                        <p:attrNameLst>
                                          <p:attrName>style.visibility</p:attrName>
                                        </p:attrNameLst>
                                      </p:cBhvr>
                                      <p:to>
                                        <p:strVal val="hidden"/>
                                      </p:to>
                                    </p:set>
                                  </p:childTnLst>
                                </p:cTn>
                              </p:par>
                              <p:par>
                                <p:cTn id="73" presetID="2" presetClass="exit" presetSubtype="6" fill="hold" grpId="1" nodeType="withEffect">
                                  <p:stCondLst>
                                    <p:cond delay="0"/>
                                  </p:stCondLst>
                                  <p:childTnLst>
                                    <p:anim calcmode="lin" valueType="num">
                                      <p:cBhvr additive="base">
                                        <p:cTn id="74" dur="500"/>
                                        <p:tgtEl>
                                          <p:spTgt spid="10"/>
                                        </p:tgtEl>
                                        <p:attrNameLst>
                                          <p:attrName>ppt_x</p:attrName>
                                        </p:attrNameLst>
                                      </p:cBhvr>
                                      <p:tavLst>
                                        <p:tav tm="0">
                                          <p:val>
                                            <p:strVal val="ppt_x"/>
                                          </p:val>
                                        </p:tav>
                                        <p:tav tm="100000">
                                          <p:val>
                                            <p:strVal val="1+ppt_w/2"/>
                                          </p:val>
                                        </p:tav>
                                      </p:tavLst>
                                    </p:anim>
                                    <p:anim calcmode="lin" valueType="num">
                                      <p:cBhvr additive="base">
                                        <p:cTn id="75" dur="500"/>
                                        <p:tgtEl>
                                          <p:spTgt spid="10"/>
                                        </p:tgtEl>
                                        <p:attrNameLst>
                                          <p:attrName>ppt_y</p:attrName>
                                        </p:attrNameLst>
                                      </p:cBhvr>
                                      <p:tavLst>
                                        <p:tav tm="0">
                                          <p:val>
                                            <p:strVal val="ppt_y"/>
                                          </p:val>
                                        </p:tav>
                                        <p:tav tm="100000">
                                          <p:val>
                                            <p:strVal val="1+ppt_h/2"/>
                                          </p:val>
                                        </p:tav>
                                      </p:tavLst>
                                    </p:anim>
                                    <p:set>
                                      <p:cBhvr>
                                        <p:cTn id="76" dur="1" fill="hold">
                                          <p:stCondLst>
                                            <p:cond delay="499"/>
                                          </p:stCondLst>
                                        </p:cTn>
                                        <p:tgtEl>
                                          <p:spTgt spid="10"/>
                                        </p:tgtEl>
                                        <p:attrNameLst>
                                          <p:attrName>style.visibility</p:attrName>
                                        </p:attrNameLst>
                                      </p:cBhvr>
                                      <p:to>
                                        <p:strVal val="hidden"/>
                                      </p:to>
                                    </p:set>
                                  </p:childTnLst>
                                </p:cTn>
                              </p:par>
                              <p:par>
                                <p:cTn id="77" presetID="2" presetClass="exit" presetSubtype="4" fill="hold" grpId="1" nodeType="withEffect">
                                  <p:stCondLst>
                                    <p:cond delay="0"/>
                                  </p:stCondLst>
                                  <p:childTnLst>
                                    <p:anim calcmode="lin" valueType="num">
                                      <p:cBhvr additive="base">
                                        <p:cTn id="78" dur="500"/>
                                        <p:tgtEl>
                                          <p:spTgt spid="11"/>
                                        </p:tgtEl>
                                        <p:attrNameLst>
                                          <p:attrName>ppt_x</p:attrName>
                                        </p:attrNameLst>
                                      </p:cBhvr>
                                      <p:tavLst>
                                        <p:tav tm="0">
                                          <p:val>
                                            <p:strVal val="ppt_x"/>
                                          </p:val>
                                        </p:tav>
                                        <p:tav tm="100000">
                                          <p:val>
                                            <p:strVal val="ppt_x"/>
                                          </p:val>
                                        </p:tav>
                                      </p:tavLst>
                                    </p:anim>
                                    <p:anim calcmode="lin" valueType="num">
                                      <p:cBhvr additive="base">
                                        <p:cTn id="79" dur="500"/>
                                        <p:tgtEl>
                                          <p:spTgt spid="11"/>
                                        </p:tgtEl>
                                        <p:attrNameLst>
                                          <p:attrName>ppt_y</p:attrName>
                                        </p:attrNameLst>
                                      </p:cBhvr>
                                      <p:tavLst>
                                        <p:tav tm="0">
                                          <p:val>
                                            <p:strVal val="ppt_y"/>
                                          </p:val>
                                        </p:tav>
                                        <p:tav tm="100000">
                                          <p:val>
                                            <p:strVal val="1+ppt_h/2"/>
                                          </p:val>
                                        </p:tav>
                                      </p:tavLst>
                                    </p:anim>
                                    <p:set>
                                      <p:cBhvr>
                                        <p:cTn id="80" dur="1" fill="hold">
                                          <p:stCondLst>
                                            <p:cond delay="499"/>
                                          </p:stCondLst>
                                        </p:cTn>
                                        <p:tgtEl>
                                          <p:spTgt spid="11"/>
                                        </p:tgtEl>
                                        <p:attrNameLst>
                                          <p:attrName>style.visibility</p:attrName>
                                        </p:attrNameLst>
                                      </p:cBhvr>
                                      <p:to>
                                        <p:strVal val="hidden"/>
                                      </p:to>
                                    </p:set>
                                  </p:childTnLst>
                                </p:cTn>
                              </p:par>
                              <p:par>
                                <p:cTn id="81" presetID="2" presetClass="exit" presetSubtype="4" fill="hold" grpId="1" nodeType="withEffect">
                                  <p:stCondLst>
                                    <p:cond delay="0"/>
                                  </p:stCondLst>
                                  <p:childTnLst>
                                    <p:anim calcmode="lin" valueType="num">
                                      <p:cBhvr additive="base">
                                        <p:cTn id="82" dur="500"/>
                                        <p:tgtEl>
                                          <p:spTgt spid="12"/>
                                        </p:tgtEl>
                                        <p:attrNameLst>
                                          <p:attrName>ppt_x</p:attrName>
                                        </p:attrNameLst>
                                      </p:cBhvr>
                                      <p:tavLst>
                                        <p:tav tm="0">
                                          <p:val>
                                            <p:strVal val="ppt_x"/>
                                          </p:val>
                                        </p:tav>
                                        <p:tav tm="100000">
                                          <p:val>
                                            <p:strVal val="ppt_x"/>
                                          </p:val>
                                        </p:tav>
                                      </p:tavLst>
                                    </p:anim>
                                    <p:anim calcmode="lin" valueType="num">
                                      <p:cBhvr additive="base">
                                        <p:cTn id="83" dur="500"/>
                                        <p:tgtEl>
                                          <p:spTgt spid="12"/>
                                        </p:tgtEl>
                                        <p:attrNameLst>
                                          <p:attrName>ppt_y</p:attrName>
                                        </p:attrNameLst>
                                      </p:cBhvr>
                                      <p:tavLst>
                                        <p:tav tm="0">
                                          <p:val>
                                            <p:strVal val="ppt_y"/>
                                          </p:val>
                                        </p:tav>
                                        <p:tav tm="100000">
                                          <p:val>
                                            <p:strVal val="1+ppt_h/2"/>
                                          </p:val>
                                        </p:tav>
                                      </p:tavLst>
                                    </p:anim>
                                    <p:set>
                                      <p:cBhvr>
                                        <p:cTn id="84" dur="1" fill="hold">
                                          <p:stCondLst>
                                            <p:cond delay="499"/>
                                          </p:stCondLst>
                                        </p:cTn>
                                        <p:tgtEl>
                                          <p:spTgt spid="12"/>
                                        </p:tgtEl>
                                        <p:attrNameLst>
                                          <p:attrName>style.visibility</p:attrName>
                                        </p:attrNameLst>
                                      </p:cBhvr>
                                      <p:to>
                                        <p:strVal val="hidden"/>
                                      </p:to>
                                    </p:set>
                                  </p:childTnLst>
                                </p:cTn>
                              </p:par>
                              <p:par>
                                <p:cTn id="85" presetID="5" presetClass="exit" presetSubtype="10" fill="hold" grpId="0" nodeType="withEffect">
                                  <p:stCondLst>
                                    <p:cond delay="0"/>
                                  </p:stCondLst>
                                  <p:childTnLst>
                                    <p:animEffect transition="out" filter="checkerboard(across)">
                                      <p:cBhvr>
                                        <p:cTn id="86" dur="500"/>
                                        <p:tgtEl>
                                          <p:spTgt spid="9"/>
                                        </p:tgtEl>
                                      </p:cBhvr>
                                    </p:animEffect>
                                    <p:set>
                                      <p:cBhvr>
                                        <p:cTn id="87" dur="1" fill="hold">
                                          <p:stCondLst>
                                            <p:cond delay="499"/>
                                          </p:stCondLst>
                                        </p:cTn>
                                        <p:tgtEl>
                                          <p:spTgt spid="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1000" fill="hold"/>
                                        <p:tgtEl>
                                          <p:spTgt spid="16"/>
                                        </p:tgtEl>
                                        <p:attrNameLst>
                                          <p:attrName>ppt_x</p:attrName>
                                        </p:attrNameLst>
                                      </p:cBhvr>
                                      <p:tavLst>
                                        <p:tav tm="0">
                                          <p:val>
                                            <p:strVal val="#ppt_x"/>
                                          </p:val>
                                        </p:tav>
                                        <p:tav tm="100000">
                                          <p:val>
                                            <p:strVal val="#ppt_x"/>
                                          </p:val>
                                        </p:tav>
                                      </p:tavLst>
                                    </p:anim>
                                    <p:anim calcmode="lin" valueType="num">
                                      <p:cBhvr additive="base">
                                        <p:cTn id="93"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 calcmode="lin" valueType="num">
                                      <p:cBhvr additive="base">
                                        <p:cTn id="98" dur="1000" fill="hold"/>
                                        <p:tgtEl>
                                          <p:spTgt spid="13"/>
                                        </p:tgtEl>
                                        <p:attrNameLst>
                                          <p:attrName>ppt_x</p:attrName>
                                        </p:attrNameLst>
                                      </p:cBhvr>
                                      <p:tavLst>
                                        <p:tav tm="0">
                                          <p:val>
                                            <p:strVal val="#ppt_x"/>
                                          </p:val>
                                        </p:tav>
                                        <p:tav tm="100000">
                                          <p:val>
                                            <p:strVal val="#ppt_x"/>
                                          </p:val>
                                        </p:tav>
                                      </p:tavLst>
                                    </p:anim>
                                    <p:anim calcmode="lin" valueType="num">
                                      <p:cBhvr additive="base">
                                        <p:cTn id="99"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14"/>
                                        </p:tgtEl>
                                        <p:attrNameLst>
                                          <p:attrName>style.visibility</p:attrName>
                                        </p:attrNameLst>
                                      </p:cBhvr>
                                      <p:to>
                                        <p:strVal val="visible"/>
                                      </p:to>
                                    </p:set>
                                    <p:anim calcmode="lin" valueType="num">
                                      <p:cBhvr additive="base">
                                        <p:cTn id="104" dur="1000" fill="hold"/>
                                        <p:tgtEl>
                                          <p:spTgt spid="14"/>
                                        </p:tgtEl>
                                        <p:attrNameLst>
                                          <p:attrName>ppt_x</p:attrName>
                                        </p:attrNameLst>
                                      </p:cBhvr>
                                      <p:tavLst>
                                        <p:tav tm="0">
                                          <p:val>
                                            <p:strVal val="#ppt_x"/>
                                          </p:val>
                                        </p:tav>
                                        <p:tav tm="100000">
                                          <p:val>
                                            <p:strVal val="#ppt_x"/>
                                          </p:val>
                                        </p:tav>
                                      </p:tavLst>
                                    </p:anim>
                                    <p:anim calcmode="lin" valueType="num">
                                      <p:cBhvr additive="base">
                                        <p:cTn id="105"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
                                        </p:tgtEl>
                                        <p:attrNameLst>
                                          <p:attrName>style.visibility</p:attrName>
                                        </p:attrNameLst>
                                      </p:cBhvr>
                                      <p:to>
                                        <p:strVal val="visible"/>
                                      </p:to>
                                    </p:set>
                                    <p:anim calcmode="lin" valueType="num">
                                      <p:cBhvr additive="base">
                                        <p:cTn id="110" dur="1000" fill="hold"/>
                                        <p:tgtEl>
                                          <p:spTgt spid="15"/>
                                        </p:tgtEl>
                                        <p:attrNameLst>
                                          <p:attrName>ppt_x</p:attrName>
                                        </p:attrNameLst>
                                      </p:cBhvr>
                                      <p:tavLst>
                                        <p:tav tm="0">
                                          <p:val>
                                            <p:strVal val="#ppt_x"/>
                                          </p:val>
                                        </p:tav>
                                        <p:tav tm="100000">
                                          <p:val>
                                            <p:strVal val="#ppt_x"/>
                                          </p:val>
                                        </p:tav>
                                      </p:tavLst>
                                    </p:anim>
                                    <p:anim calcmode="lin" valueType="num">
                                      <p:cBhvr additive="base">
                                        <p:cTn id="111"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9" grpId="0"/>
      <p:bldP spid="11" grpId="0"/>
      <p:bldP spid="11" grpId="1"/>
      <p:bldP spid="7" grpId="0"/>
      <p:bldP spid="7" grpId="1"/>
      <p:bldP spid="8" grpId="0"/>
      <p:bldP spid="8" grpId="1"/>
      <p:bldP spid="10" grpId="0"/>
      <p:bldP spid="10" grpId="1"/>
      <p:bldP spid="12" grpId="0"/>
      <p:bldP spid="12" grpId="1"/>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4991" y="349869"/>
            <a:ext cx="8044584" cy="5746131"/>
          </a:xfrm>
          <a:prstGeom prst="rect">
            <a:avLst/>
          </a:prstGeom>
          <a:noFill/>
        </p:spPr>
      </p:pic>
      <p:sp>
        <p:nvSpPr>
          <p:cNvPr id="10" name="Rectangle 9"/>
          <p:cNvSpPr/>
          <p:nvPr/>
        </p:nvSpPr>
        <p:spPr>
          <a:xfrm>
            <a:off x="4682030" y="862616"/>
            <a:ext cx="2002880" cy="5105048"/>
          </a:xfrm>
          <a:prstGeom prst="rect">
            <a:avLst/>
          </a:prstGeom>
          <a:solidFill>
            <a:srgbClr val="D3663B">
              <a:alpha val="40000"/>
            </a:srgbClr>
          </a:solidFill>
          <a:ln>
            <a:solidFill>
              <a:srgbClr val="D36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544208" y="872227"/>
            <a:ext cx="2375076" cy="5095437"/>
          </a:xfrm>
          <a:prstGeom prst="rect">
            <a:avLst/>
          </a:prstGeom>
          <a:solidFill>
            <a:srgbClr val="92D050">
              <a:alpha val="40000"/>
            </a:srgbClr>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00952" y="875257"/>
            <a:ext cx="2827214" cy="5092407"/>
          </a:xfrm>
          <a:prstGeom prst="rect">
            <a:avLst/>
          </a:prstGeom>
          <a:solidFill>
            <a:schemeClr val="accent3">
              <a:alpha val="4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92249" y="1415991"/>
            <a:ext cx="1458530" cy="21877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98671" y="3716925"/>
            <a:ext cx="1866150" cy="123632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84849" y="3716925"/>
            <a:ext cx="1532996" cy="1532996"/>
          </a:xfrm>
          <a:prstGeom prst="rect">
            <a:avLst/>
          </a:prstGeom>
        </p:spPr>
      </p:pic>
      <p:sp>
        <p:nvSpPr>
          <p:cNvPr id="14" name="TextBox 13"/>
          <p:cNvSpPr txBox="1"/>
          <p:nvPr/>
        </p:nvSpPr>
        <p:spPr>
          <a:xfrm>
            <a:off x="227585" y="4037147"/>
            <a:ext cx="3850728" cy="2062103"/>
          </a:xfrm>
          <a:prstGeom prst="rect">
            <a:avLst/>
          </a:prstGeom>
          <a:noFill/>
        </p:spPr>
        <p:txBody>
          <a:bodyPr wrap="square" rtlCol="0">
            <a:spAutoFit/>
          </a:bodyPr>
          <a:lstStyle/>
          <a:p>
            <a:r>
              <a:rPr lang="en-US" sz="3200" dirty="0"/>
              <a:t>COLD HARDINESS: </a:t>
            </a:r>
          </a:p>
          <a:p>
            <a:r>
              <a:rPr lang="en-US" sz="3200" dirty="0"/>
              <a:t>Freezing resistance through the phenophases</a:t>
            </a:r>
          </a:p>
        </p:txBody>
      </p:sp>
      <p:sp>
        <p:nvSpPr>
          <p:cNvPr id="19" name="TextBox 18"/>
          <p:cNvSpPr txBox="1"/>
          <p:nvPr/>
        </p:nvSpPr>
        <p:spPr>
          <a:xfrm>
            <a:off x="4730322" y="1335019"/>
            <a:ext cx="1868067" cy="646331"/>
          </a:xfrm>
          <a:prstGeom prst="rect">
            <a:avLst/>
          </a:prstGeom>
          <a:noFill/>
        </p:spPr>
        <p:txBody>
          <a:bodyPr wrap="square" rtlCol="0">
            <a:spAutoFit/>
          </a:bodyPr>
          <a:lstStyle/>
          <a:p>
            <a:pPr algn="ctr"/>
            <a:r>
              <a:rPr lang="en-US" b="1" dirty="0">
                <a:solidFill>
                  <a:srgbClr val="C00000"/>
                </a:solidFill>
              </a:rPr>
              <a:t>Paradormancy to Endodormancy</a:t>
            </a:r>
          </a:p>
        </p:txBody>
      </p:sp>
      <p:sp>
        <p:nvSpPr>
          <p:cNvPr id="20" name="TextBox 19"/>
          <p:cNvSpPr txBox="1"/>
          <p:nvPr/>
        </p:nvSpPr>
        <p:spPr>
          <a:xfrm>
            <a:off x="7222078" y="4035639"/>
            <a:ext cx="1865651" cy="646331"/>
          </a:xfrm>
          <a:prstGeom prst="rect">
            <a:avLst/>
          </a:prstGeom>
          <a:noFill/>
        </p:spPr>
        <p:txBody>
          <a:bodyPr wrap="square" rtlCol="0">
            <a:spAutoFit/>
          </a:bodyPr>
          <a:lstStyle/>
          <a:p>
            <a:pPr algn="ctr"/>
            <a:r>
              <a:rPr lang="en-US" b="1" dirty="0">
                <a:solidFill>
                  <a:srgbClr val="002060"/>
                </a:solidFill>
              </a:rPr>
              <a:t>Endodormancy to Ecodormancy</a:t>
            </a:r>
          </a:p>
        </p:txBody>
      </p:sp>
      <p:sp>
        <p:nvSpPr>
          <p:cNvPr id="21" name="TextBox 20"/>
          <p:cNvSpPr txBox="1"/>
          <p:nvPr/>
        </p:nvSpPr>
        <p:spPr>
          <a:xfrm>
            <a:off x="9834882" y="2260262"/>
            <a:ext cx="1842868" cy="923330"/>
          </a:xfrm>
          <a:prstGeom prst="rect">
            <a:avLst/>
          </a:prstGeom>
          <a:noFill/>
        </p:spPr>
        <p:txBody>
          <a:bodyPr wrap="square" rtlCol="0">
            <a:spAutoFit/>
          </a:bodyPr>
          <a:lstStyle/>
          <a:p>
            <a:pPr algn="ctr"/>
            <a:r>
              <a:rPr lang="en-US" b="1" dirty="0">
                <a:solidFill>
                  <a:srgbClr val="00B050"/>
                </a:solidFill>
              </a:rPr>
              <a:t>Bud swell to Budburst to Leafout</a:t>
            </a:r>
          </a:p>
        </p:txBody>
      </p:sp>
      <p:sp>
        <p:nvSpPr>
          <p:cNvPr id="22" name="TextBox 21"/>
          <p:cNvSpPr txBox="1"/>
          <p:nvPr/>
        </p:nvSpPr>
        <p:spPr>
          <a:xfrm>
            <a:off x="227584" y="1031717"/>
            <a:ext cx="3647116" cy="2308324"/>
          </a:xfrm>
          <a:prstGeom prst="rect">
            <a:avLst/>
          </a:prstGeom>
          <a:noFill/>
        </p:spPr>
        <p:txBody>
          <a:bodyPr wrap="square" rtlCol="0">
            <a:spAutoFit/>
          </a:bodyPr>
          <a:lstStyle/>
          <a:p>
            <a:r>
              <a:rPr lang="en-US" sz="3600" dirty="0"/>
              <a:t>PHENOLOGY: </a:t>
            </a:r>
          </a:p>
          <a:p>
            <a:r>
              <a:rPr lang="en-US" sz="3600" dirty="0"/>
              <a:t>the timing of recurring </a:t>
            </a:r>
            <a:r>
              <a:rPr lang="en-US" sz="3200" dirty="0"/>
              <a:t>life</a:t>
            </a:r>
            <a:r>
              <a:rPr lang="en-US" sz="3600" dirty="0"/>
              <a:t> history events</a:t>
            </a:r>
          </a:p>
        </p:txBody>
      </p:sp>
      <p:sp>
        <p:nvSpPr>
          <p:cNvPr id="2" name="TextBox 1"/>
          <p:cNvSpPr txBox="1"/>
          <p:nvPr/>
        </p:nvSpPr>
        <p:spPr>
          <a:xfrm>
            <a:off x="7313963" y="6392000"/>
            <a:ext cx="4432560" cy="369332"/>
          </a:xfrm>
          <a:prstGeom prst="rect">
            <a:avLst/>
          </a:prstGeom>
          <a:noFill/>
        </p:spPr>
        <p:txBody>
          <a:bodyPr wrap="none" rtlCol="0">
            <a:spAutoFit/>
          </a:bodyPr>
          <a:lstStyle/>
          <a:p>
            <a:r>
              <a:rPr lang="en-US" dirty="0"/>
              <a:t>Charrier &amp; </a:t>
            </a:r>
            <a:r>
              <a:rPr lang="en-US" dirty="0" err="1"/>
              <a:t>Améglio</a:t>
            </a:r>
            <a:r>
              <a:rPr lang="en-US" dirty="0"/>
              <a:t>, 2011; </a:t>
            </a:r>
            <a:r>
              <a:rPr lang="en-US" dirty="0" err="1"/>
              <a:t>Vitasse</a:t>
            </a:r>
            <a:r>
              <a:rPr lang="en-US" dirty="0"/>
              <a:t> et al., 2014</a:t>
            </a:r>
          </a:p>
        </p:txBody>
      </p:sp>
    </p:spTree>
    <p:extLst>
      <p:ext uri="{BB962C8B-B14F-4D97-AF65-F5344CB8AC3E}">
        <p14:creationId xmlns:p14="http://schemas.microsoft.com/office/powerpoint/2010/main" val="348491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1+#ppt_w/2"/>
                                          </p:val>
                                        </p:tav>
                                        <p:tav tm="100000">
                                          <p:val>
                                            <p:strVal val="#ppt_x"/>
                                          </p:val>
                                        </p:tav>
                                      </p:tavLst>
                                    </p:anim>
                                    <p:anim calcmode="lin" valueType="num">
                                      <p:cBhvr additive="base">
                                        <p:cTn id="13" dur="1000" fill="hold"/>
                                        <p:tgtEl>
                                          <p:spTgt spid="14"/>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ppt_x"/>
                                          </p:val>
                                        </p:tav>
                                        <p:tav tm="100000">
                                          <p:val>
                                            <p:strVal val="#ppt_x"/>
                                          </p:val>
                                        </p:tav>
                                      </p:tavLst>
                                    </p:anim>
                                    <p:anim calcmode="lin" valueType="num">
                                      <p:cBhvr additive="base">
                                        <p:cTn id="17" dur="1000" fill="hold"/>
                                        <p:tgtEl>
                                          <p:spTgt spid="3"/>
                                        </p:tgtEl>
                                        <p:attrNameLst>
                                          <p:attrName>ppt_y</p:attrName>
                                        </p:attrNameLst>
                                      </p:cBhvr>
                                      <p:tavLst>
                                        <p:tav tm="0">
                                          <p:val>
                                            <p:strVal val="1+#ppt_h/2"/>
                                          </p:val>
                                        </p:tav>
                                        <p:tav tm="100000">
                                          <p:val>
                                            <p:strVal val="#ppt_y"/>
                                          </p:val>
                                        </p:tav>
                                      </p:tavLst>
                                    </p:anim>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1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3" grpId="0" animBg="1"/>
      <p:bldP spid="14" grpId="0"/>
      <p:bldP spid="19" grpId="0"/>
      <p:bldP spid="20" grpId="0"/>
      <p:bldP spid="21" grpId="0"/>
      <p:bldP spid="22"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9A5A3391.jpg" descr="9A5A3391.jpg"/>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9012557" y="3340421"/>
            <a:ext cx="2303859" cy="2714625"/>
          </a:xfrm>
          <a:prstGeom prst="rect">
            <a:avLst/>
          </a:prstGeom>
        </p:spPr>
      </p:pic>
      <p:pic>
        <p:nvPicPr>
          <p:cNvPr id="139" name="ALNINC_budburst.jpg" descr="ALNINC_budburst.jpg"/>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a:xfrm>
            <a:off x="8700441" y="495338"/>
            <a:ext cx="2928087" cy="2545052"/>
          </a:xfrm>
          <a:prstGeom prst="rect">
            <a:avLst/>
          </a:prstGeom>
        </p:spPr>
      </p:pic>
      <p:sp>
        <p:nvSpPr>
          <p:cNvPr id="140" name="Betula populifolia - leaf out (BBCH 14)"/>
          <p:cNvSpPr/>
          <p:nvPr/>
        </p:nvSpPr>
        <p:spPr>
          <a:xfrm>
            <a:off x="8924166" y="6095388"/>
            <a:ext cx="2480640" cy="318357"/>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just">
              <a:defRPr sz="1600"/>
            </a:lvl1pPr>
          </a:lstStyle>
          <a:p>
            <a:r>
              <a:rPr dirty="0"/>
              <a:t>Betula populifolia - leafout</a:t>
            </a:r>
          </a:p>
        </p:txBody>
      </p:sp>
      <p:sp>
        <p:nvSpPr>
          <p:cNvPr id="141" name="Where’s the risk?"/>
          <p:cNvSpPr/>
          <p:nvPr/>
        </p:nvSpPr>
        <p:spPr>
          <a:xfrm>
            <a:off x="621232" y="305305"/>
            <a:ext cx="4141006" cy="810799"/>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4200" b="1">
                <a:latin typeface="Helvetica Neue"/>
                <a:ea typeface="Helvetica Neue"/>
                <a:cs typeface="Helvetica Neue"/>
                <a:sym typeface="Helvetica Neue"/>
              </a:defRPr>
            </a:lvl1pPr>
          </a:lstStyle>
          <a:p>
            <a:r>
              <a:rPr lang="en-US" sz="4800" spc="-50" dirty="0">
                <a:solidFill>
                  <a:schemeClr val="tx1">
                    <a:lumMod val="75000"/>
                    <a:lumOff val="25000"/>
                  </a:schemeClr>
                </a:solidFill>
                <a:latin typeface="+mj-lt"/>
                <a:ea typeface="+mj-ea"/>
                <a:cs typeface="+mj-cs"/>
              </a:rPr>
              <a:t>False Spring: </a:t>
            </a:r>
            <a:r>
              <a:rPr lang="en-US" sz="2400" spc="-50" dirty="0">
                <a:solidFill>
                  <a:schemeClr val="tx1">
                    <a:lumMod val="75000"/>
                    <a:lumOff val="25000"/>
                  </a:schemeClr>
                </a:solidFill>
                <a:latin typeface="+mj-lt"/>
                <a:ea typeface="+mj-ea"/>
                <a:cs typeface="+mj-cs"/>
              </a:rPr>
              <a:t>Defined</a:t>
            </a:r>
            <a:endParaRPr lang="en-US" sz="4800" spc="-50" dirty="0">
              <a:solidFill>
                <a:schemeClr val="tx1">
                  <a:lumMod val="75000"/>
                  <a:lumOff val="25000"/>
                </a:schemeClr>
              </a:solidFill>
              <a:latin typeface="+mj-lt"/>
              <a:ea typeface="+mj-ea"/>
              <a:cs typeface="+mj-cs"/>
            </a:endParaRPr>
          </a:p>
        </p:txBody>
      </p:sp>
      <p:sp>
        <p:nvSpPr>
          <p:cNvPr id="142" name="Just a Reminder……"/>
          <p:cNvSpPr/>
          <p:nvPr/>
        </p:nvSpPr>
        <p:spPr>
          <a:xfrm>
            <a:off x="1026129" y="1747499"/>
            <a:ext cx="6604163" cy="721288"/>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nchor="ctr">
            <a:spAutoFit/>
          </a:bodyPr>
          <a:lstStyle/>
          <a:p>
            <a:pPr algn="just">
              <a:defRPr sz="3000"/>
            </a:pPr>
            <a:r>
              <a:rPr sz="2109" dirty="0"/>
              <a:t>Interested in time between </a:t>
            </a:r>
            <a:r>
              <a:rPr lang="en-US" sz="2109" dirty="0"/>
              <a:t>leaf budburst </a:t>
            </a:r>
            <a:r>
              <a:rPr sz="2109" dirty="0"/>
              <a:t>and </a:t>
            </a:r>
            <a:r>
              <a:rPr lang="en-US" sz="2109" dirty="0"/>
              <a:t>leafout,</a:t>
            </a:r>
          </a:p>
          <a:p>
            <a:pPr algn="just">
              <a:defRPr sz="3000"/>
            </a:pPr>
            <a:r>
              <a:rPr lang="en-US" sz="2109" dirty="0"/>
              <a:t>when frost resistance is lowest but risk is still relatively high.</a:t>
            </a:r>
            <a:endParaRPr sz="2109" dirty="0"/>
          </a:p>
        </p:txBody>
      </p:sp>
      <p:sp>
        <p:nvSpPr>
          <p:cNvPr id="143" name="Line"/>
          <p:cNvSpPr/>
          <p:nvPr/>
        </p:nvSpPr>
        <p:spPr>
          <a:xfrm>
            <a:off x="527048" y="1135652"/>
            <a:ext cx="5962143" cy="1"/>
          </a:xfrm>
          <a:prstGeom prst="line">
            <a:avLst/>
          </a:prstGeom>
          <a:ln w="12700">
            <a:solidFill>
              <a:srgbClr val="ABABAB"/>
            </a:solidFill>
            <a:miter lim="400000"/>
          </a:ln>
        </p:spPr>
        <p:txBody>
          <a:bodyPr lIns="35719" tIns="35719" rIns="35719" bIns="35719" anchor="ctr"/>
          <a:lstStyle/>
          <a:p>
            <a:endParaRPr sz="1266"/>
          </a:p>
        </p:txBody>
      </p:sp>
      <p:sp>
        <p:nvSpPr>
          <p:cNvPr id="144" name="BUD BURST"/>
          <p:cNvSpPr/>
          <p:nvPr/>
        </p:nvSpPr>
        <p:spPr>
          <a:xfrm>
            <a:off x="1744266" y="2939310"/>
            <a:ext cx="1632319" cy="892969"/>
          </a:xfrm>
          <a:prstGeom prst="roundRect">
            <a:avLst>
              <a:gd name="adj" fmla="val 15000"/>
            </a:avLst>
          </a:prstGeom>
          <a:solidFill>
            <a:schemeClr val="tx2">
              <a:lumMod val="50000"/>
            </a:schemeClr>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a:solidFill>
                  <a:srgbClr val="FFFFFF"/>
                </a:solidFill>
              </a:defRPr>
            </a:lvl1pPr>
          </a:lstStyle>
          <a:p>
            <a:pPr algn="ctr"/>
            <a:r>
              <a:rPr dirty="0">
                <a:solidFill>
                  <a:schemeClr val="bg1"/>
                </a:solidFill>
              </a:rPr>
              <a:t>BUDBURST</a:t>
            </a:r>
          </a:p>
        </p:txBody>
      </p:sp>
      <p:sp>
        <p:nvSpPr>
          <p:cNvPr id="145" name="LEAF OUT"/>
          <p:cNvSpPr/>
          <p:nvPr/>
        </p:nvSpPr>
        <p:spPr>
          <a:xfrm>
            <a:off x="5279840" y="2939310"/>
            <a:ext cx="1632320" cy="892969"/>
          </a:xfrm>
          <a:prstGeom prst="roundRect">
            <a:avLst>
              <a:gd name="adj" fmla="val 15000"/>
            </a:avLst>
          </a:prstGeom>
          <a:solidFill>
            <a:schemeClr val="tx2">
              <a:lumMod val="50000"/>
            </a:schemeClr>
          </a:solidFill>
          <a:ln w="12700">
            <a:miter lim="400000"/>
          </a:ln>
          <a:extLst>
            <a:ext uri="{C572A759-6A51-4108-AA02-DFA0A04FC94B}">
              <ma14:wrappingTextBoxFlag xmlns:ma14="http://schemas.microsoft.com/office/mac/drawingml/2011/main" val="1"/>
            </a:ext>
          </a:extLst>
        </p:spPr>
        <p:txBody>
          <a:bodyPr lIns="35719" tIns="35719" rIns="35719" bIns="35719" anchor="ctr"/>
          <a:lstStyle>
            <a:lvl1pPr>
              <a:defRPr>
                <a:solidFill>
                  <a:srgbClr val="FFFFFF"/>
                </a:solidFill>
              </a:defRPr>
            </a:lvl1pPr>
          </a:lstStyle>
          <a:p>
            <a:pPr algn="ctr"/>
            <a:r>
              <a:rPr dirty="0">
                <a:solidFill>
                  <a:schemeClr val="bg1"/>
                </a:solidFill>
              </a:rPr>
              <a:t>LEAFOUT</a:t>
            </a:r>
          </a:p>
        </p:txBody>
      </p:sp>
      <p:sp>
        <p:nvSpPr>
          <p:cNvPr id="146" name="Line"/>
          <p:cNvSpPr/>
          <p:nvPr/>
        </p:nvSpPr>
        <p:spPr>
          <a:xfrm>
            <a:off x="3394770" y="3429000"/>
            <a:ext cx="1866885" cy="0"/>
          </a:xfrm>
          <a:prstGeom prst="line">
            <a:avLst/>
          </a:prstGeom>
          <a:ln w="50800">
            <a:solidFill>
              <a:srgbClr val="FFFFFF"/>
            </a:solidFill>
            <a:miter lim="400000"/>
            <a:tailEnd type="triangle"/>
          </a:ln>
        </p:spPr>
        <p:txBody>
          <a:bodyPr lIns="35719" tIns="35719" rIns="35719" bIns="35719" anchor="ctr"/>
          <a:lstStyle/>
          <a:p>
            <a:endParaRPr sz="1266"/>
          </a:p>
        </p:txBody>
      </p:sp>
      <p:sp>
        <p:nvSpPr>
          <p:cNvPr id="150" name="Alnus incana - bud burst (BBCH 9)"/>
          <p:cNvSpPr/>
          <p:nvPr/>
        </p:nvSpPr>
        <p:spPr>
          <a:xfrm>
            <a:off x="9150266" y="121119"/>
            <a:ext cx="2028440" cy="31835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lgn="just">
              <a:defRPr sz="1600"/>
            </a:lvl1pPr>
          </a:lstStyle>
          <a:p>
            <a:r>
              <a:rPr dirty="0"/>
              <a:t>Alnus incana - bud</a:t>
            </a:r>
            <a:r>
              <a:rPr lang="en-US" dirty="0"/>
              <a:t>burst</a:t>
            </a:r>
            <a:endParaRPr dirty="0"/>
          </a:p>
        </p:txBody>
      </p:sp>
      <p:sp>
        <p:nvSpPr>
          <p:cNvPr id="5" name="TextBox 4"/>
          <p:cNvSpPr txBox="1"/>
          <p:nvPr/>
        </p:nvSpPr>
        <p:spPr>
          <a:xfrm>
            <a:off x="1628258" y="5224053"/>
            <a:ext cx="5399903" cy="523220"/>
          </a:xfrm>
          <a:prstGeom prst="rect">
            <a:avLst/>
          </a:prstGeom>
          <a:noFill/>
        </p:spPr>
        <p:txBody>
          <a:bodyPr wrap="square" rtlCol="0">
            <a:spAutoFit/>
          </a:bodyPr>
          <a:lstStyle/>
          <a:p>
            <a:pPr algn="ctr"/>
            <a:r>
              <a:rPr lang="en-US" sz="2800"/>
              <a:t>DURATION OF VEGETATIVE RISK</a:t>
            </a:r>
          </a:p>
        </p:txBody>
      </p:sp>
      <p:sp>
        <p:nvSpPr>
          <p:cNvPr id="6" name="Left Brace 5"/>
          <p:cNvSpPr/>
          <p:nvPr/>
        </p:nvSpPr>
        <p:spPr>
          <a:xfrm rot="16200000">
            <a:off x="3963772" y="1905331"/>
            <a:ext cx="710938" cy="5302437"/>
          </a:xfrm>
          <a:prstGeom prst="leftBrace">
            <a:avLst/>
          </a:prstGeom>
          <a:noFill/>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p:cNvSpPr txBox="1"/>
          <p:nvPr/>
        </p:nvSpPr>
        <p:spPr>
          <a:xfrm>
            <a:off x="170120" y="6354666"/>
            <a:ext cx="3551613" cy="369332"/>
          </a:xfrm>
          <a:prstGeom prst="rect">
            <a:avLst/>
          </a:prstGeom>
          <a:noFill/>
        </p:spPr>
        <p:txBody>
          <a:bodyPr wrap="none" rtlCol="0">
            <a:spAutoFit/>
          </a:bodyPr>
          <a:lstStyle/>
          <a:p>
            <a:r>
              <a:rPr lang="en-US" dirty="0"/>
              <a:t>Lenz et al, 2013; </a:t>
            </a:r>
            <a:r>
              <a:rPr lang="en-US" dirty="0" err="1"/>
              <a:t>Menzel</a:t>
            </a:r>
            <a:r>
              <a:rPr lang="en-US" dirty="0"/>
              <a:t> et al., 2015</a:t>
            </a:r>
          </a:p>
        </p:txBody>
      </p:sp>
    </p:spTree>
    <p:extLst>
      <p:ext uri="{BB962C8B-B14F-4D97-AF65-F5344CB8AC3E}">
        <p14:creationId xmlns:p14="http://schemas.microsoft.com/office/powerpoint/2010/main" val="8511461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250"/>
                                        <p:tgtEl>
                                          <p:spTgt spid="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250" fill="hold"/>
                                        <p:tgtEl>
                                          <p:spTgt spid="5"/>
                                        </p:tgtEl>
                                        <p:attrNameLst>
                                          <p:attrName>ppt_x</p:attrName>
                                        </p:attrNameLst>
                                      </p:cBhvr>
                                      <p:tavLst>
                                        <p:tav tm="0">
                                          <p:val>
                                            <p:strVal val="#ppt_x"/>
                                          </p:val>
                                        </p:tav>
                                        <p:tav tm="100000">
                                          <p:val>
                                            <p:strVal val="#ppt_x"/>
                                          </p:val>
                                        </p:tav>
                                      </p:tavLst>
                                    </p:anim>
                                    <p:anim calcmode="lin" valueType="num">
                                      <p:cBhvr additive="base">
                                        <p:cTn id="11"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82599D4D-48BC-1048-B9DC-65E431C4D948}"/>
              </a:ext>
            </a:extLst>
          </p:cNvPr>
          <p:cNvPicPr>
            <a:picLocks noChangeAspect="1"/>
          </p:cNvPicPr>
          <p:nvPr/>
        </p:nvPicPr>
        <p:blipFill>
          <a:blip r:embed="rId2"/>
          <a:stretch>
            <a:fillRect/>
          </a:stretch>
        </p:blipFill>
        <p:spPr>
          <a:xfrm>
            <a:off x="4611858" y="348175"/>
            <a:ext cx="6509825" cy="6509825"/>
          </a:xfrm>
          <a:prstGeom prst="rect">
            <a:avLst/>
          </a:prstGeom>
        </p:spPr>
      </p:pic>
      <p:sp>
        <p:nvSpPr>
          <p:cNvPr id="8" name="TextBox 7">
            <a:extLst>
              <a:ext uri="{FF2B5EF4-FFF2-40B4-BE49-F238E27FC236}">
                <a16:creationId xmlns:a16="http://schemas.microsoft.com/office/drawing/2014/main" xmlns="" id="{3B57D61D-F955-8146-927C-7E38329825BC}"/>
              </a:ext>
            </a:extLst>
          </p:cNvPr>
          <p:cNvSpPr txBox="1"/>
          <p:nvPr/>
        </p:nvSpPr>
        <p:spPr>
          <a:xfrm>
            <a:off x="281354" y="464233"/>
            <a:ext cx="4586068" cy="2554545"/>
          </a:xfrm>
          <a:prstGeom prst="rect">
            <a:avLst/>
          </a:prstGeom>
          <a:noFill/>
        </p:spPr>
        <p:txBody>
          <a:bodyPr wrap="square" rtlCol="0">
            <a:spAutoFit/>
          </a:bodyPr>
          <a:lstStyle/>
          <a:p>
            <a:r>
              <a:rPr lang="en-US" sz="4000" dirty="0">
                <a:latin typeface="Avenir Light" panose="020B0402020203020204" pitchFamily="34" charset="77"/>
              </a:rPr>
              <a:t>DURATION OF VEGETATIVE RISK:</a:t>
            </a:r>
          </a:p>
          <a:p>
            <a:r>
              <a:rPr lang="en-US" sz="4000" dirty="0">
                <a:latin typeface="Avenir Light" panose="020B0402020203020204" pitchFamily="34" charset="77"/>
              </a:rPr>
              <a:t>OVER THE PAST 3 YEARS</a:t>
            </a:r>
          </a:p>
        </p:txBody>
      </p:sp>
    </p:spTree>
    <p:extLst>
      <p:ext uri="{BB962C8B-B14F-4D97-AF65-F5344CB8AC3E}">
        <p14:creationId xmlns:p14="http://schemas.microsoft.com/office/powerpoint/2010/main" val="268880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2419AFD-9725-F942-9ED8-DAFD4F238BBA}"/>
              </a:ext>
            </a:extLst>
          </p:cNvPr>
          <p:cNvSpPr txBox="1"/>
          <p:nvPr/>
        </p:nvSpPr>
        <p:spPr>
          <a:xfrm>
            <a:off x="225083" y="196947"/>
            <a:ext cx="12070080" cy="707886"/>
          </a:xfrm>
          <a:prstGeom prst="rect">
            <a:avLst/>
          </a:prstGeom>
          <a:noFill/>
        </p:spPr>
        <p:txBody>
          <a:bodyPr wrap="square" rtlCol="0">
            <a:spAutoFit/>
          </a:bodyPr>
          <a:lstStyle/>
          <a:p>
            <a:r>
              <a:rPr lang="en-US" sz="4000" dirty="0">
                <a:latin typeface="Avenir Light" panose="020B0402020203020204" pitchFamily="34" charset="77"/>
              </a:rPr>
              <a:t>DURATION OF VEGETATIVE RISK: breakdown</a:t>
            </a:r>
          </a:p>
        </p:txBody>
      </p:sp>
      <p:pic>
        <p:nvPicPr>
          <p:cNvPr id="7" name="Picture 6">
            <a:extLst>
              <a:ext uri="{FF2B5EF4-FFF2-40B4-BE49-F238E27FC236}">
                <a16:creationId xmlns:a16="http://schemas.microsoft.com/office/drawing/2014/main" xmlns="" id="{707574E5-80E2-CC4B-990F-E3311FF5DF33}"/>
              </a:ext>
            </a:extLst>
          </p:cNvPr>
          <p:cNvPicPr>
            <a:picLocks noChangeAspect="1"/>
          </p:cNvPicPr>
          <p:nvPr/>
        </p:nvPicPr>
        <p:blipFill>
          <a:blip r:embed="rId2"/>
          <a:stretch>
            <a:fillRect/>
          </a:stretch>
        </p:blipFill>
        <p:spPr>
          <a:xfrm>
            <a:off x="2361223" y="904833"/>
            <a:ext cx="7797800" cy="5854700"/>
          </a:xfrm>
          <a:prstGeom prst="rect">
            <a:avLst/>
          </a:prstGeom>
        </p:spPr>
      </p:pic>
    </p:spTree>
    <p:extLst>
      <p:ext uri="{BB962C8B-B14F-4D97-AF65-F5344CB8AC3E}">
        <p14:creationId xmlns:p14="http://schemas.microsoft.com/office/powerpoint/2010/main" val="41874436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59B08C9-639F-044E-B1B2-DA8285C5F0E0}"/>
              </a:ext>
            </a:extLst>
          </p:cNvPr>
          <p:cNvPicPr>
            <a:picLocks noChangeAspect="1"/>
          </p:cNvPicPr>
          <p:nvPr/>
        </p:nvPicPr>
        <p:blipFill>
          <a:blip r:embed="rId4"/>
          <a:stretch>
            <a:fillRect/>
          </a:stretch>
        </p:blipFill>
        <p:spPr>
          <a:xfrm>
            <a:off x="1291960" y="969888"/>
            <a:ext cx="9417353" cy="5430227"/>
          </a:xfrm>
          <a:prstGeom prst="rect">
            <a:avLst/>
          </a:prstGeom>
        </p:spPr>
      </p:pic>
      <p:sp>
        <p:nvSpPr>
          <p:cNvPr id="2" name="TextBox 1">
            <a:extLst>
              <a:ext uri="{FF2B5EF4-FFF2-40B4-BE49-F238E27FC236}">
                <a16:creationId xmlns:a16="http://schemas.microsoft.com/office/drawing/2014/main" xmlns="" id="{F2E0AF01-7C31-4E45-AA8A-A42EF713C4C9}"/>
              </a:ext>
            </a:extLst>
          </p:cNvPr>
          <p:cNvSpPr txBox="1"/>
          <p:nvPr/>
        </p:nvSpPr>
        <p:spPr>
          <a:xfrm>
            <a:off x="295421" y="323557"/>
            <a:ext cx="5705216" cy="646331"/>
          </a:xfrm>
          <a:prstGeom prst="rect">
            <a:avLst/>
          </a:prstGeom>
          <a:noFill/>
        </p:spPr>
        <p:txBody>
          <a:bodyPr wrap="none" rtlCol="0">
            <a:spAutoFit/>
          </a:bodyPr>
          <a:lstStyle/>
          <a:p>
            <a:r>
              <a:rPr lang="en-US" sz="3600" dirty="0"/>
              <a:t>Why do we study phenology?</a:t>
            </a:r>
          </a:p>
        </p:txBody>
      </p:sp>
      <p:sp>
        <p:nvSpPr>
          <p:cNvPr id="5" name="Rectangle 4">
            <a:extLst>
              <a:ext uri="{FF2B5EF4-FFF2-40B4-BE49-F238E27FC236}">
                <a16:creationId xmlns:a16="http://schemas.microsoft.com/office/drawing/2014/main" xmlns="" id="{E275EFCF-1557-F84F-BA66-18B881DB296D}"/>
              </a:ext>
            </a:extLst>
          </p:cNvPr>
          <p:cNvSpPr/>
          <p:nvPr/>
        </p:nvSpPr>
        <p:spPr>
          <a:xfrm>
            <a:off x="3826412" y="1547446"/>
            <a:ext cx="590843" cy="5767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98E3E19F-D9F9-4647-9EF6-BDDC5C59A5A7}"/>
              </a:ext>
            </a:extLst>
          </p:cNvPr>
          <p:cNvSpPr/>
          <p:nvPr/>
        </p:nvSpPr>
        <p:spPr>
          <a:xfrm>
            <a:off x="1533378" y="4515729"/>
            <a:ext cx="506437" cy="1266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Timelap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9863" y="1156746"/>
            <a:ext cx="9321545" cy="5243369"/>
          </a:xfrm>
          <a:prstGeom prst="rect">
            <a:avLst/>
          </a:prstGeom>
        </p:spPr>
      </p:pic>
    </p:spTree>
    <p:extLst>
      <p:ext uri="{BB962C8B-B14F-4D97-AF65-F5344CB8AC3E}">
        <p14:creationId xmlns:p14="http://schemas.microsoft.com/office/powerpoint/2010/main" val="342065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08"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md type="call" cmd="stop">
                                      <p:cBhvr>
                                        <p:cTn id="11" dur="1">
                                          <p:stCondLst>
                                            <p:cond delay="0"/>
                                          </p:stCondLst>
                                        </p:cTn>
                                        <p:tgtEl>
                                          <p:spTgt spid="8"/>
                                        </p:tgtEl>
                                      </p:cBhvr>
                                    </p:cmd>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across)">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8"/>
                </p:tgtEl>
              </p:cMediaNode>
            </p:video>
            <p:seq concurrent="1" nextAc="seek">
              <p:cTn id="30" restart="whenNotActive" fill="hold" evtFilter="cancelBubble" nodeType="interactiveSeq">
                <p:stCondLst>
                  <p:cond evt="onClick" delay="0">
                    <p:tgtEl>
                      <p:spTgt spid="8"/>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8"/>
                                        </p:tgtEl>
                                      </p:cBhvr>
                                    </p:cmd>
                                  </p:childTnLst>
                                </p:cTn>
                              </p:par>
                            </p:childTnLst>
                          </p:cTn>
                        </p:par>
                      </p:childTnLst>
                    </p:cTn>
                  </p:par>
                </p:childTnLst>
              </p:cTn>
              <p:nextCondLst>
                <p:cond evt="onClick" delay="0">
                  <p:tgtEl>
                    <p:spTgt spid="8"/>
                  </p:tgtEl>
                </p:cond>
              </p:nextCondLst>
            </p:seq>
          </p:childTnLst>
        </p:cTn>
      </p:par>
    </p:tnLst>
    <p:bldLst>
      <p:bldP spid="5"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886</TotalTime>
  <Words>308</Words>
  <Application>Microsoft Macintosh PowerPoint</Application>
  <PresentationFormat>Widescreen</PresentationFormat>
  <Paragraphs>68</Paragraphs>
  <Slides>14</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Avenir Black</vt:lpstr>
      <vt:lpstr>Avenir Book</vt:lpstr>
      <vt:lpstr>Avenir Heavy</vt:lpstr>
      <vt:lpstr>Avenir Light</vt:lpstr>
      <vt:lpstr>Calibri</vt:lpstr>
      <vt:lpstr>Calibri Light</vt:lpstr>
      <vt:lpstr>Helvetica Neue</vt:lpstr>
      <vt:lpstr>Papyrus</vt:lpstr>
      <vt:lpstr>Arial</vt:lpstr>
      <vt:lpstr>Office Theme</vt:lpstr>
      <vt:lpstr>PowerPoint Presentation</vt:lpstr>
      <vt:lpstr>PowerPoint Presentation</vt:lpstr>
      <vt:lpstr>THE NUMBERS</vt:lpstr>
      <vt:lpstr>THE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Chamberlain, Catherine</cp:lastModifiedBy>
  <cp:revision>32</cp:revision>
  <dcterms:created xsi:type="dcterms:W3CDTF">2018-06-19T14:07:18Z</dcterms:created>
  <dcterms:modified xsi:type="dcterms:W3CDTF">2018-06-22T22:18:59Z</dcterms:modified>
</cp:coreProperties>
</file>